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Default Extension="wav" ContentType="audio/wav"/>
  <Override PartName="/ppt/tags/tag1.xml" ContentType="application/vnd.openxmlformats-officedocument.presentationml.tags+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6" r:id="rId4"/>
    <p:sldId id="269" r:id="rId5"/>
    <p:sldId id="268" r:id="rId6"/>
    <p:sldId id="265" r:id="rId7"/>
    <p:sldId id="270" r:id="rId8"/>
    <p:sldId id="271" r:id="rId9"/>
    <p:sldId id="272" r:id="rId10"/>
    <p:sldId id="274" r:id="rId11"/>
    <p:sldId id="273"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0000FF"/>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583" autoAdjust="0"/>
    <p:restoredTop sz="94624" autoAdjust="0"/>
  </p:normalViewPr>
  <p:slideViewPr>
    <p:cSldViewPr>
      <p:cViewPr>
        <p:scale>
          <a:sx n="87" d="100"/>
          <a:sy n="87" d="100"/>
        </p:scale>
        <p:origin x="-858" y="2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5" name="Rounded Rectangle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Rounded Rectangle 9"/>
          <p:cNvSpPr/>
          <p:nvPr/>
        </p:nvSpPr>
        <p:spPr>
          <a:xfrm>
            <a:off x="418596" y="434162"/>
            <a:ext cx="8306809" cy="310896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4"/>
          <p:cNvSpPr>
            <a:spLocks noGrp="1"/>
          </p:cNvSpPr>
          <p:nvPr>
            <p:ph type="ctrTitle"/>
          </p:nvPr>
        </p:nvSpPr>
        <p:spPr>
          <a:xfrm>
            <a:off x="722376" y="1820206"/>
            <a:ext cx="7772400" cy="1828800"/>
          </a:xfrm>
        </p:spPr>
        <p:txBody>
          <a:bodyPr lIns="45720" rIns="45720" bIns="45720"/>
          <a:lstStyle>
            <a:lvl1pPr algn="r">
              <a:defRPr sz="4500" b="1">
                <a:solidFill>
                  <a:schemeClr val="accent1">
                    <a:tint val="88000"/>
                    <a:satMod val="150000"/>
                  </a:schemeClr>
                </a:solidFill>
                <a:effectLst>
                  <a:outerShdw blurRad="53975" dist="22860" dir="5400000" algn="tl" rotWithShape="0">
                    <a:srgbClr val="000000">
                      <a:alpha val="55000"/>
                    </a:srgbClr>
                  </a:outerShdw>
                </a:effectLst>
              </a:defRPr>
            </a:lvl1pPr>
            <a:extLst/>
          </a:lstStyle>
          <a:p>
            <a:r>
              <a:rPr kumimoji="0" lang="en-US" smtClean="0"/>
              <a:t>Click to edit Master title style</a:t>
            </a:r>
            <a:endParaRPr kumimoji="0" lang="en-US"/>
          </a:p>
        </p:txBody>
      </p:sp>
      <p:sp>
        <p:nvSpPr>
          <p:cNvPr id="20" name="Subtitle 19"/>
          <p:cNvSpPr>
            <a:spLocks noGrp="1"/>
          </p:cNvSpPr>
          <p:nvPr>
            <p:ph type="subTitle" idx="1"/>
          </p:nvPr>
        </p:nvSpPr>
        <p:spPr>
          <a:xfrm>
            <a:off x="722376" y="3685032"/>
            <a:ext cx="7772400" cy="914400"/>
          </a:xfrm>
        </p:spPr>
        <p:txBody>
          <a:bodyPr lIns="182880" tIns="0"/>
          <a:lstStyle>
            <a:lvl1pPr marL="36576" indent="0" algn="r">
              <a:spcBef>
                <a:spcPts val="0"/>
              </a:spcBef>
              <a:buNone/>
              <a:defRPr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19" name="Date Placeholder 18"/>
          <p:cNvSpPr>
            <a:spLocks noGrp="1"/>
          </p:cNvSpPr>
          <p:nvPr>
            <p:ph type="dt" sz="half" idx="10"/>
          </p:nvPr>
        </p:nvSpPr>
        <p:spPr/>
        <p:txBody>
          <a:bodyPr/>
          <a:lstStyle>
            <a:extLst/>
          </a:lstStyle>
          <a:p>
            <a:fld id="{C699CB88-5E1A-4FAC-892A-60949ACB1F6F}" type="datetimeFigureOut">
              <a:rPr lang="en-US" smtClean="0"/>
              <a:pPr/>
              <a:t>9/20/2019</a:t>
            </a:fld>
            <a:endParaRPr lang="en-US"/>
          </a:p>
        </p:txBody>
      </p:sp>
      <p:sp>
        <p:nvSpPr>
          <p:cNvPr id="8" name="Footer Placeholder 7"/>
          <p:cNvSpPr>
            <a:spLocks noGrp="1"/>
          </p:cNvSpPr>
          <p:nvPr>
            <p:ph type="ftr" sz="quarter" idx="11"/>
          </p:nvPr>
        </p:nvSpPr>
        <p:spPr/>
        <p:txBody>
          <a:bodyPr/>
          <a:lstStyle>
            <a:extLst/>
          </a:lstStyle>
          <a:p>
            <a:endParaRPr kumimoji="0" lang="en-US"/>
          </a:p>
        </p:txBody>
      </p:sp>
      <p:sp>
        <p:nvSpPr>
          <p:cNvPr id="11" name="Slide Number Placeholder 10"/>
          <p:cNvSpPr>
            <a:spLocks noGrp="1"/>
          </p:cNvSpPr>
          <p:nvPr>
            <p:ph type="sldNum" sz="quarter" idx="12"/>
          </p:nvPr>
        </p:nvSpPr>
        <p:spPr/>
        <p:txBody>
          <a:bodyPr/>
          <a:lstStyle>
            <a:extLst/>
          </a:lstStyle>
          <a:p>
            <a:fld id="{91974DF9-AD47-4691-BA21-BBFCE3637A9A}" type="slidenum">
              <a:rPr kumimoji="0" lang="en-US" smtClean="0"/>
              <a:pPr/>
              <a:t>‹#›</a:t>
            </a:fld>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502920" y="530352"/>
            <a:ext cx="8183880" cy="4187952"/>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C699CB88-5E1A-4FAC-892A-60949ACB1F6F}" type="datetimeFigureOut">
              <a:rPr lang="en-US" smtClean="0"/>
              <a:pPr/>
              <a:t>9/20/2019</a:t>
            </a:fld>
            <a:endParaRPr lang="en-US"/>
          </a:p>
        </p:txBody>
      </p:sp>
      <p:sp>
        <p:nvSpPr>
          <p:cNvPr id="5" name="Footer Placeholder 4"/>
          <p:cNvSpPr>
            <a:spLocks noGrp="1"/>
          </p:cNvSpPr>
          <p:nvPr>
            <p:ph type="ftr" sz="quarter" idx="11"/>
          </p:nvPr>
        </p:nvSpPr>
        <p:spPr/>
        <p:txBody>
          <a:bodyPr/>
          <a:lstStyle>
            <a:extLst/>
          </a:lstStyle>
          <a:p>
            <a:endParaRPr kumimoji="0" lang="en-US"/>
          </a:p>
        </p:txBody>
      </p:sp>
      <p:sp>
        <p:nvSpPr>
          <p:cNvPr id="6" name="Slide Number Placeholder 5"/>
          <p:cNvSpPr>
            <a:spLocks noGrp="1"/>
          </p:cNvSpPr>
          <p:nvPr>
            <p:ph type="sldNum" sz="quarter" idx="12"/>
          </p:nvPr>
        </p:nvSpPr>
        <p:spPr/>
        <p:txBody>
          <a:bodyPr/>
          <a:lstStyle>
            <a:extLst/>
          </a:lstStyle>
          <a:p>
            <a:fld id="{91974DF9-AD47-4691-BA21-BBFCE3637A9A}" type="slidenum">
              <a:rPr kumimoji="0" lang="en-US" smtClean="0"/>
              <a:pPr/>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33404"/>
            <a:ext cx="1981200" cy="5257799"/>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533400" y="533402"/>
            <a:ext cx="5943600" cy="525780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C699CB88-5E1A-4FAC-892A-60949ACB1F6F}" type="datetimeFigureOut">
              <a:rPr lang="en-US" smtClean="0"/>
              <a:pPr/>
              <a:t>9/20/2019</a:t>
            </a:fld>
            <a:endParaRPr lang="en-US"/>
          </a:p>
        </p:txBody>
      </p:sp>
      <p:sp>
        <p:nvSpPr>
          <p:cNvPr id="5" name="Footer Placeholder 4"/>
          <p:cNvSpPr>
            <a:spLocks noGrp="1"/>
          </p:cNvSpPr>
          <p:nvPr>
            <p:ph type="ftr" sz="quarter" idx="11"/>
          </p:nvPr>
        </p:nvSpPr>
        <p:spPr/>
        <p:txBody>
          <a:bodyPr/>
          <a:lstStyle>
            <a:extLst/>
          </a:lstStyle>
          <a:p>
            <a:endParaRPr kumimoji="0" lang="en-US"/>
          </a:p>
        </p:txBody>
      </p:sp>
      <p:sp>
        <p:nvSpPr>
          <p:cNvPr id="6" name="Slide Number Placeholder 5"/>
          <p:cNvSpPr>
            <a:spLocks noGrp="1"/>
          </p:cNvSpPr>
          <p:nvPr>
            <p:ph type="sldNum" sz="quarter" idx="12"/>
          </p:nvPr>
        </p:nvSpPr>
        <p:spPr/>
        <p:txBody>
          <a:bodyPr/>
          <a:lstStyle>
            <a:extLst/>
          </a:lstStyle>
          <a:p>
            <a:fld id="{91974DF9-AD47-4691-BA21-BBFCE3637A9A}" type="slidenum">
              <a:rPr kumimoji="0" lang="en-US" smtClean="0"/>
              <a:pPr/>
              <a:t>‹#›</a:t>
            </a:fld>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a:xfrm>
            <a:off x="502920" y="530352"/>
            <a:ext cx="8183880" cy="4187952"/>
          </a:xfrm>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C699CB88-5E1A-4FAC-892A-60949ACB1F6F}" type="datetimeFigureOut">
              <a:rPr lang="en-US" smtClean="0"/>
              <a:pPr/>
              <a:t>9/20/2019</a:t>
            </a:fld>
            <a:endParaRPr lang="en-US"/>
          </a:p>
        </p:txBody>
      </p:sp>
      <p:sp>
        <p:nvSpPr>
          <p:cNvPr id="5" name="Footer Placeholder 4"/>
          <p:cNvSpPr>
            <a:spLocks noGrp="1"/>
          </p:cNvSpPr>
          <p:nvPr>
            <p:ph type="ftr" sz="quarter" idx="11"/>
          </p:nvPr>
        </p:nvSpPr>
        <p:spPr/>
        <p:txBody>
          <a:bodyPr/>
          <a:lstStyle>
            <a:extLst/>
          </a:lstStyle>
          <a:p>
            <a:endParaRPr kumimoji="0" lang="en-US"/>
          </a:p>
        </p:txBody>
      </p:sp>
      <p:sp>
        <p:nvSpPr>
          <p:cNvPr id="6" name="Slide Number Placeholder 5"/>
          <p:cNvSpPr>
            <a:spLocks noGrp="1"/>
          </p:cNvSpPr>
          <p:nvPr>
            <p:ph type="sldNum" sz="quarter" idx="12"/>
          </p:nvPr>
        </p:nvSpPr>
        <p:spPr/>
        <p:txBody>
          <a:bodyPr/>
          <a:lstStyle>
            <a:extLst/>
          </a:lstStyle>
          <a:p>
            <a:fld id="{91974DF9-AD47-4691-BA21-BBFCE3637A9A}" type="slidenum">
              <a:rPr kumimoji="0" lang="en-US" smtClean="0"/>
              <a:pPr/>
              <a:t>‹#›</a:t>
            </a:fld>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ounded Rectangle 10"/>
          <p:cNvSpPr/>
          <p:nvPr/>
        </p:nvSpPr>
        <p:spPr>
          <a:xfrm>
            <a:off x="418596" y="434162"/>
            <a:ext cx="8306809" cy="4341329"/>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468344" y="4928616"/>
            <a:ext cx="8183880" cy="676656"/>
          </a:xfrm>
        </p:spPr>
        <p:txBody>
          <a:bodyPr lIns="91440" bIns="0" anchor="b"/>
          <a:lstStyle>
            <a:lvl1pPr algn="l">
              <a:buNone/>
              <a:defRPr sz="3600" b="0" cap="none" baseline="0">
                <a:solidFill>
                  <a:schemeClr val="bg2">
                    <a:shade val="25000"/>
                  </a:schemeClr>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68344" y="5624484"/>
            <a:ext cx="8183880" cy="420624"/>
          </a:xfrm>
        </p:spPr>
        <p:txBody>
          <a:bodyPr lIns="118872" tIns="0" anchor="t"/>
          <a:lstStyle>
            <a:lvl1pPr marL="0" marR="36576" indent="0" algn="l">
              <a:spcBef>
                <a:spcPts val="0"/>
              </a:spcBef>
              <a:spcAft>
                <a:spcPts val="0"/>
              </a:spcAft>
              <a:buNone/>
              <a:defRPr sz="1800" b="0">
                <a:solidFill>
                  <a:schemeClr val="accent1">
                    <a:shade val="50000"/>
                    <a:satMod val="110000"/>
                  </a:schemeClr>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C699CB88-5E1A-4FAC-892A-60949ACB1F6F}" type="datetimeFigureOut">
              <a:rPr lang="en-US" smtClean="0"/>
              <a:pPr/>
              <a:t>9/20/2019</a:t>
            </a:fld>
            <a:endParaRPr lang="en-US"/>
          </a:p>
        </p:txBody>
      </p:sp>
      <p:sp>
        <p:nvSpPr>
          <p:cNvPr id="5" name="Footer Placeholder 4"/>
          <p:cNvSpPr>
            <a:spLocks noGrp="1"/>
          </p:cNvSpPr>
          <p:nvPr>
            <p:ph type="ftr" sz="quarter" idx="11"/>
          </p:nvPr>
        </p:nvSpPr>
        <p:spPr/>
        <p:txBody>
          <a:bodyPr/>
          <a:lstStyle>
            <a:extLst/>
          </a:lstStyle>
          <a:p>
            <a:endParaRPr kumimoji="0" lang="en-US"/>
          </a:p>
        </p:txBody>
      </p:sp>
      <p:sp>
        <p:nvSpPr>
          <p:cNvPr id="6" name="Slide Number Placeholder 5"/>
          <p:cNvSpPr>
            <a:spLocks noGrp="1"/>
          </p:cNvSpPr>
          <p:nvPr>
            <p:ph type="sldNum" sz="quarter" idx="12"/>
          </p:nvPr>
        </p:nvSpPr>
        <p:spPr/>
        <p:txBody>
          <a:bodyPr/>
          <a:lstStyle>
            <a:extLst/>
          </a:lstStyle>
          <a:p>
            <a:fld id="{91974DF9-AD47-4691-BA21-BBFCE3637A9A}" type="slidenum">
              <a:rPr kumimoji="0" lang="en-US" smtClean="0"/>
              <a:pPr/>
              <a:t>‹#›</a:t>
            </a:fld>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514352"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755360"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C699CB88-5E1A-4FAC-892A-60949ACB1F6F}" type="datetimeFigureOut">
              <a:rPr lang="en-US" smtClean="0"/>
              <a:pPr/>
              <a:t>9/20/2019</a:t>
            </a:fld>
            <a:endParaRPr lang="en-US"/>
          </a:p>
        </p:txBody>
      </p:sp>
      <p:sp>
        <p:nvSpPr>
          <p:cNvPr id="6" name="Footer Placeholder 5"/>
          <p:cNvSpPr>
            <a:spLocks noGrp="1"/>
          </p:cNvSpPr>
          <p:nvPr>
            <p:ph type="ftr" sz="quarter" idx="11"/>
          </p:nvPr>
        </p:nvSpPr>
        <p:spPr/>
        <p:txBody>
          <a:bodyPr/>
          <a:lstStyle>
            <a:extLst/>
          </a:lstStyle>
          <a:p>
            <a:endParaRPr kumimoji="0" lang="en-US"/>
          </a:p>
        </p:txBody>
      </p:sp>
      <p:sp>
        <p:nvSpPr>
          <p:cNvPr id="7" name="Slide Number Placeholder 6"/>
          <p:cNvSpPr>
            <a:spLocks noGrp="1"/>
          </p:cNvSpPr>
          <p:nvPr>
            <p:ph type="sldNum" sz="quarter" idx="12"/>
          </p:nvPr>
        </p:nvSpPr>
        <p:spPr/>
        <p:txBody>
          <a:bodyPr/>
          <a:lstStyle>
            <a:extLst/>
          </a:lstStyle>
          <a:p>
            <a:fld id="{91974DF9-AD47-4691-BA21-BBFCE3637A9A}" type="slidenum">
              <a:rPr kumimoji="0" lang="en-US" smtClean="0"/>
              <a:pPr/>
              <a:t>‹#›</a:t>
            </a:fld>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nchor="b"/>
          <a:lstStyle>
            <a:lvl1pPr>
              <a:defRPr b="1"/>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7224" y="579438"/>
            <a:ext cx="3931920" cy="792162"/>
          </a:xfrm>
        </p:spPr>
        <p:txBody>
          <a:bodyPr lIns="146304"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52169" y="579438"/>
            <a:ext cx="3931920" cy="792162"/>
          </a:xfrm>
        </p:spPr>
        <p:txBody>
          <a:bodyPr lIns="137160"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7224"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52169"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C699CB88-5E1A-4FAC-892A-60949ACB1F6F}" type="datetimeFigureOut">
              <a:rPr lang="en-US" smtClean="0"/>
              <a:pPr/>
              <a:t>9/20/2019</a:t>
            </a:fld>
            <a:endParaRPr lang="en-US"/>
          </a:p>
        </p:txBody>
      </p:sp>
      <p:sp>
        <p:nvSpPr>
          <p:cNvPr id="8" name="Footer Placeholder 7"/>
          <p:cNvSpPr>
            <a:spLocks noGrp="1"/>
          </p:cNvSpPr>
          <p:nvPr>
            <p:ph type="ftr" sz="quarter" idx="11"/>
          </p:nvPr>
        </p:nvSpPr>
        <p:spPr/>
        <p:txBody>
          <a:bodyPr/>
          <a:lstStyle>
            <a:extLst/>
          </a:lstStyle>
          <a:p>
            <a:endParaRPr kumimoji="0" lang="en-US"/>
          </a:p>
        </p:txBody>
      </p:sp>
      <p:sp>
        <p:nvSpPr>
          <p:cNvPr id="9" name="Slide Number Placeholder 8"/>
          <p:cNvSpPr>
            <a:spLocks noGrp="1"/>
          </p:cNvSpPr>
          <p:nvPr>
            <p:ph type="sldNum" sz="quarter" idx="12"/>
          </p:nvPr>
        </p:nvSpPr>
        <p:spPr/>
        <p:txBody>
          <a:bodyPr/>
          <a:lstStyle>
            <a:extLst/>
          </a:lstStyle>
          <a:p>
            <a:fld id="{91974DF9-AD47-4691-BA21-BBFCE3637A9A}" type="slidenum">
              <a:rPr kumimoji="0" lang="en-US" smtClean="0"/>
              <a:pPr/>
              <a:t>‹#›</a:t>
            </a:fld>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C699CB88-5E1A-4FAC-892A-60949ACB1F6F}" type="datetimeFigureOut">
              <a:rPr lang="en-US" smtClean="0"/>
              <a:pPr/>
              <a:t>9/20/2019</a:t>
            </a:fld>
            <a:endParaRPr lang="en-US"/>
          </a:p>
        </p:txBody>
      </p:sp>
      <p:sp>
        <p:nvSpPr>
          <p:cNvPr id="4" name="Footer Placeholder 3"/>
          <p:cNvSpPr>
            <a:spLocks noGrp="1"/>
          </p:cNvSpPr>
          <p:nvPr>
            <p:ph type="ftr" sz="quarter" idx="11"/>
          </p:nvPr>
        </p:nvSpPr>
        <p:spPr/>
        <p:txBody>
          <a:bodyPr/>
          <a:lstStyle>
            <a:extLst/>
          </a:lstStyle>
          <a:p>
            <a:endParaRPr kumimoji="0" lang="en-US"/>
          </a:p>
        </p:txBody>
      </p:sp>
      <p:sp>
        <p:nvSpPr>
          <p:cNvPr id="5" name="Slide Number Placeholder 4"/>
          <p:cNvSpPr>
            <a:spLocks noGrp="1"/>
          </p:cNvSpPr>
          <p:nvPr>
            <p:ph type="sldNum" sz="quarter" idx="12"/>
          </p:nvPr>
        </p:nvSpPr>
        <p:spPr/>
        <p:txBody>
          <a:bodyPr/>
          <a:lstStyle>
            <a:extLst/>
          </a:lstStyle>
          <a:p>
            <a:fld id="{91974DF9-AD47-4691-BA21-BBFCE3637A9A}" type="slidenum">
              <a:rPr kumimoji="0" lang="en-US" smtClean="0"/>
              <a:pPr/>
              <a:t>‹#›</a:t>
            </a:fld>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ounded Rectangle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C699CB88-5E1A-4FAC-892A-60949ACB1F6F}" type="datetimeFigureOut">
              <a:rPr lang="en-US" smtClean="0"/>
              <a:pPr/>
              <a:t>9/20/2019</a:t>
            </a:fld>
            <a:endParaRPr lang="en-US"/>
          </a:p>
        </p:txBody>
      </p:sp>
      <p:sp>
        <p:nvSpPr>
          <p:cNvPr id="3" name="Footer Placeholder 2"/>
          <p:cNvSpPr>
            <a:spLocks noGrp="1"/>
          </p:cNvSpPr>
          <p:nvPr>
            <p:ph type="ftr" sz="quarter" idx="11"/>
          </p:nvPr>
        </p:nvSpPr>
        <p:spPr/>
        <p:txBody>
          <a:bodyPr/>
          <a:lstStyle>
            <a:extLst/>
          </a:lstStyle>
          <a:p>
            <a:endParaRPr kumimoji="0" lang="en-US"/>
          </a:p>
        </p:txBody>
      </p:sp>
      <p:sp>
        <p:nvSpPr>
          <p:cNvPr id="4" name="Slide Number Placeholder 3"/>
          <p:cNvSpPr>
            <a:spLocks noGrp="1"/>
          </p:cNvSpPr>
          <p:nvPr>
            <p:ph type="sldNum" sz="quarter" idx="12"/>
          </p:nvPr>
        </p:nvSpPr>
        <p:spPr/>
        <p:txBody>
          <a:bodyPr/>
          <a:lstStyle>
            <a:extLst/>
          </a:lstStyle>
          <a:p>
            <a:fld id="{91974DF9-AD47-4691-BA21-BBFCE3637A9A}" type="slidenum">
              <a:rPr kumimoji="0" lang="en-US" smtClean="0"/>
              <a:pPr/>
              <a:t>‹#›</a:t>
            </a:fld>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38784" y="533400"/>
            <a:ext cx="2971800" cy="914400"/>
          </a:xfrm>
        </p:spPr>
        <p:txBody>
          <a:bodyPr anchor="b"/>
          <a:lstStyle>
            <a:lvl1pPr algn="l">
              <a:buNone/>
              <a:defRPr sz="2200" b="1">
                <a:solidFill>
                  <a:schemeClr val="accent1"/>
                </a:solidFill>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5538847" y="1447802"/>
            <a:ext cx="2971800" cy="4206112"/>
          </a:xfrm>
        </p:spPr>
        <p:txBody>
          <a:bodyPr lIns="91440"/>
          <a:lstStyle>
            <a:lvl1pPr marL="18288" marR="18288" indent="0">
              <a:spcBef>
                <a:spcPts val="0"/>
              </a:spcBef>
              <a:buNone/>
              <a:defRPr sz="1400">
                <a:solidFill>
                  <a:schemeClr val="tx1"/>
                </a:solidFill>
              </a:defRPr>
            </a:lvl1pPr>
            <a:lvl2pPr>
              <a:buNone/>
              <a:defRPr sz="1200">
                <a:solidFill>
                  <a:schemeClr val="tx1"/>
                </a:solidFill>
              </a:defRPr>
            </a:lvl2pPr>
            <a:lvl3pPr>
              <a:buNone/>
              <a:defRPr sz="1000">
                <a:solidFill>
                  <a:schemeClr val="tx1"/>
                </a:solidFill>
              </a:defRPr>
            </a:lvl3pPr>
            <a:lvl4pPr>
              <a:buNone/>
              <a:defRPr sz="900">
                <a:solidFill>
                  <a:schemeClr val="tx1"/>
                </a:solidFill>
              </a:defRPr>
            </a:lvl4pPr>
            <a:lvl5pPr>
              <a:buNone/>
              <a:defRPr sz="900">
                <a:solidFill>
                  <a:schemeClr val="tx1"/>
                </a:solidFill>
              </a:defRPr>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1"/>
          </p:nvPr>
        </p:nvSpPr>
        <p:spPr>
          <a:xfrm>
            <a:off x="761372" y="930144"/>
            <a:ext cx="4626159" cy="4724402"/>
          </a:xfrm>
        </p:spPr>
        <p:txBody>
          <a:bodyPr/>
          <a:lstStyle>
            <a:lvl1pPr>
              <a:defRPr sz="2800">
                <a:solidFill>
                  <a:schemeClr val="tx1"/>
                </a:solidFill>
              </a:defRPr>
            </a:lvl1pPr>
            <a:lvl2pPr>
              <a:defRPr sz="26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buNone/>
              <a:defRPr/>
            </a:lvl6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C699CB88-5E1A-4FAC-892A-60949ACB1F6F}" type="datetimeFigureOut">
              <a:rPr lang="en-US" smtClean="0"/>
              <a:pPr/>
              <a:t>9/20/2019</a:t>
            </a:fld>
            <a:endParaRPr lang="en-US"/>
          </a:p>
        </p:txBody>
      </p:sp>
      <p:sp>
        <p:nvSpPr>
          <p:cNvPr id="6" name="Footer Placeholder 5"/>
          <p:cNvSpPr>
            <a:spLocks noGrp="1"/>
          </p:cNvSpPr>
          <p:nvPr>
            <p:ph type="ftr" sz="quarter" idx="11"/>
          </p:nvPr>
        </p:nvSpPr>
        <p:spPr/>
        <p:txBody>
          <a:bodyPr/>
          <a:lstStyle>
            <a:extLst/>
          </a:lstStyle>
          <a:p>
            <a:endParaRPr kumimoji="0" lang="en-US"/>
          </a:p>
        </p:txBody>
      </p:sp>
      <p:sp>
        <p:nvSpPr>
          <p:cNvPr id="7" name="Slide Number Placeholder 6"/>
          <p:cNvSpPr>
            <a:spLocks noGrp="1"/>
          </p:cNvSpPr>
          <p:nvPr>
            <p:ph type="sldNum" sz="quarter" idx="12"/>
          </p:nvPr>
        </p:nvSpPr>
        <p:spPr/>
        <p:txBody>
          <a:bodyPr/>
          <a:lstStyle>
            <a:extLst/>
          </a:lstStyle>
          <a:p>
            <a:fld id="{91974DF9-AD47-4691-BA21-BBFCE3637A9A}" type="slidenum">
              <a:rPr kumimoji="0" lang="en-US" smtClean="0"/>
              <a:pPr/>
              <a:t>‹#›</a:t>
            </a:fld>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ound Single Corner Rectangle 10"/>
          <p:cNvSpPr/>
          <p:nvPr/>
        </p:nvSpPr>
        <p:spPr>
          <a:xfrm>
            <a:off x="6400800" y="434162"/>
            <a:ext cx="2324605" cy="4343400"/>
          </a:xfrm>
          <a:prstGeom prst="round1Rect">
            <a:avLst>
              <a:gd name="adj" fmla="val 2748"/>
            </a:avLst>
          </a:prstGeom>
          <a:solidFill>
            <a:srgbClr val="1C1C1C"/>
          </a:soli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457200" y="5012056"/>
            <a:ext cx="8229600" cy="1051560"/>
          </a:xfrm>
        </p:spPr>
        <p:txBody>
          <a:bodyPr anchor="t"/>
          <a:lstStyle>
            <a:lvl1pPr algn="l">
              <a:buNone/>
              <a:defRPr sz="3600" b="0">
                <a:solidFill>
                  <a:schemeClr val="bg2">
                    <a:shade val="25000"/>
                  </a:schemeClr>
                </a:solidFill>
                <a:effectLst/>
              </a:defRPr>
            </a:lvl1pPr>
            <a:extLst/>
          </a:lstStyle>
          <a:p>
            <a:r>
              <a:rPr kumimoji="0" lang="en-US" smtClean="0"/>
              <a:t>Click to edit Master title style</a:t>
            </a:r>
            <a:endParaRPr kumimoji="0" lang="en-US"/>
          </a:p>
        </p:txBody>
      </p:sp>
      <p:sp>
        <p:nvSpPr>
          <p:cNvPr id="4" name="Text Placeholder 3"/>
          <p:cNvSpPr>
            <a:spLocks noGrp="1"/>
          </p:cNvSpPr>
          <p:nvPr>
            <p:ph type="body" sz="half" idx="2"/>
          </p:nvPr>
        </p:nvSpPr>
        <p:spPr bwMode="grayWhite">
          <a:xfrm>
            <a:off x="6462712" y="533400"/>
            <a:ext cx="2240280" cy="4211480"/>
          </a:xfrm>
        </p:spPr>
        <p:txBody>
          <a:bodyPr lIns="91440"/>
          <a:lstStyle>
            <a:lvl1pPr marL="45720" indent="0" algn="l">
              <a:spcBef>
                <a:spcPts val="0"/>
              </a:spcBef>
              <a:buNone/>
              <a:defRPr sz="1400">
                <a:solidFill>
                  <a:srgbClr val="FFFFFF"/>
                </a:solidFill>
              </a:defRPr>
            </a:lvl1pPr>
            <a:lvl2pPr>
              <a:defRPr sz="1200">
                <a:solidFill>
                  <a:srgbClr val="FFFFFF"/>
                </a:solidFill>
              </a:defRPr>
            </a:lvl2pPr>
            <a:lvl3pPr>
              <a:defRPr sz="1000">
                <a:solidFill>
                  <a:srgbClr val="FFFFFF"/>
                </a:solidFill>
              </a:defRPr>
            </a:lvl3pPr>
            <a:lvl4pPr>
              <a:defRPr sz="900">
                <a:solidFill>
                  <a:srgbClr val="FFFFFF"/>
                </a:solidFill>
              </a:defRPr>
            </a:lvl4pPr>
            <a:lvl5pPr>
              <a:defRPr sz="900">
                <a:solidFill>
                  <a:srgbClr val="FFFFFF"/>
                </a:solidFill>
              </a:defRPr>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C699CB88-5E1A-4FAC-892A-60949ACB1F6F}" type="datetimeFigureOut">
              <a:rPr lang="en-US" smtClean="0"/>
              <a:pPr/>
              <a:t>9/20/2019</a:t>
            </a:fld>
            <a:endParaRPr lang="en-US"/>
          </a:p>
        </p:txBody>
      </p:sp>
      <p:sp>
        <p:nvSpPr>
          <p:cNvPr id="6" name="Footer Placeholder 5"/>
          <p:cNvSpPr>
            <a:spLocks noGrp="1"/>
          </p:cNvSpPr>
          <p:nvPr>
            <p:ph type="ftr" sz="quarter" idx="11"/>
          </p:nvPr>
        </p:nvSpPr>
        <p:spPr/>
        <p:txBody>
          <a:bodyPr/>
          <a:lstStyle>
            <a:extLst/>
          </a:lstStyle>
          <a:p>
            <a:endParaRPr kumimoji="0" lang="en-US"/>
          </a:p>
        </p:txBody>
      </p:sp>
      <p:sp>
        <p:nvSpPr>
          <p:cNvPr id="7" name="Slide Number Placeholder 6"/>
          <p:cNvSpPr>
            <a:spLocks noGrp="1"/>
          </p:cNvSpPr>
          <p:nvPr>
            <p:ph type="sldNum" sz="quarter" idx="12"/>
          </p:nvPr>
        </p:nvSpPr>
        <p:spPr/>
        <p:txBody>
          <a:bodyPr/>
          <a:lstStyle>
            <a:extLst/>
          </a:lstStyle>
          <a:p>
            <a:fld id="{91974DF9-AD47-4691-BA21-BBFCE3637A9A}" type="slidenum">
              <a:rPr kumimoji="0" lang="en-US" smtClean="0"/>
              <a:pPr/>
              <a:t>‹#›</a:t>
            </a:fld>
            <a:endParaRPr kumimoji="0" lang="en-US"/>
          </a:p>
        </p:txBody>
      </p:sp>
      <p:sp>
        <p:nvSpPr>
          <p:cNvPr id="3" name="Picture Placeholder 2"/>
          <p:cNvSpPr>
            <a:spLocks noGrp="1"/>
          </p:cNvSpPr>
          <p:nvPr>
            <p:ph type="pic" idx="1"/>
          </p:nvPr>
        </p:nvSpPr>
        <p:spPr>
          <a:xfrm>
            <a:off x="421480" y="435768"/>
            <a:ext cx="5925312" cy="4343400"/>
          </a:xfrm>
          <a:prstGeom prst="snipRoundRect">
            <a:avLst>
              <a:gd name="adj1" fmla="val 1040"/>
              <a:gd name="adj2" fmla="val 0"/>
            </a:avLst>
          </a:prstGeom>
          <a:solidFill>
            <a:schemeClr val="bg2">
              <a:shade val="10000"/>
            </a:schemeClr>
          </a:solidFill>
        </p:spPr>
        <p:txBody>
          <a:bodyPr/>
          <a:lstStyle>
            <a:lvl1pPr marL="0" indent="0">
              <a:buNone/>
              <a:defRPr sz="3200"/>
            </a:lvl1pPr>
            <a:extLst/>
          </a:lstStyle>
          <a:p>
            <a:r>
              <a:rPr kumimoji="0" lang="en-US" smtClean="0"/>
              <a:t>Click icon to add picture</a:t>
            </a:r>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ounded Rectangle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Rounded Rectangle 8"/>
          <p:cNvSpPr/>
          <p:nvPr/>
        </p:nvSpPr>
        <p:spPr>
          <a:xfrm>
            <a:off x="418596" y="434162"/>
            <a:ext cx="8306809" cy="5486400"/>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3" name="Title Placeholder 12"/>
          <p:cNvSpPr>
            <a:spLocks noGrp="1"/>
          </p:cNvSpPr>
          <p:nvPr>
            <p:ph type="title"/>
          </p:nvPr>
        </p:nvSpPr>
        <p:spPr>
          <a:xfrm>
            <a:off x="502920" y="4985590"/>
            <a:ext cx="8183880" cy="1051560"/>
          </a:xfrm>
          <a:prstGeom prst="rect">
            <a:avLst/>
          </a:prstGeom>
        </p:spPr>
        <p:txBody>
          <a:bodyPr vert="horz" anchor="b">
            <a:normAutofit/>
          </a:bodyPr>
          <a:lstStyle>
            <a:extLst/>
          </a:lstStyle>
          <a:p>
            <a:r>
              <a:rPr kumimoji="0" lang="en-US" smtClean="0"/>
              <a:t>Click to edit Master title style</a:t>
            </a:r>
            <a:endParaRPr kumimoji="0" lang="en-US"/>
          </a:p>
        </p:txBody>
      </p:sp>
      <p:sp>
        <p:nvSpPr>
          <p:cNvPr id="4" name="Text Placeholder 3"/>
          <p:cNvSpPr>
            <a:spLocks noGrp="1"/>
          </p:cNvSpPr>
          <p:nvPr>
            <p:ph type="body" idx="1"/>
          </p:nvPr>
        </p:nvSpPr>
        <p:spPr>
          <a:xfrm>
            <a:off x="502920" y="530352"/>
            <a:ext cx="8183880" cy="4187952"/>
          </a:xfrm>
          <a:prstGeom prst="rect">
            <a:avLst/>
          </a:prstGeom>
        </p:spPr>
        <p:txBody>
          <a:bodyPr vert="horz" lIns="182880" tIns="91440">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5" name="Date Placeholder 24"/>
          <p:cNvSpPr>
            <a:spLocks noGrp="1"/>
          </p:cNvSpPr>
          <p:nvPr>
            <p:ph type="dt" sz="half" idx="2"/>
          </p:nvPr>
        </p:nvSpPr>
        <p:spPr>
          <a:xfrm>
            <a:off x="3776328" y="6111875"/>
            <a:ext cx="22860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C699CB88-5E1A-4FAC-892A-60949ACB1F6F}" type="datetimeFigureOut">
              <a:rPr lang="en-US" smtClean="0"/>
              <a:pPr/>
              <a:t>9/20/2019</a:t>
            </a:fld>
            <a:endParaRPr lang="en-US"/>
          </a:p>
        </p:txBody>
      </p:sp>
      <p:sp>
        <p:nvSpPr>
          <p:cNvPr id="18" name="Footer Placeholder 17"/>
          <p:cNvSpPr>
            <a:spLocks noGrp="1"/>
          </p:cNvSpPr>
          <p:nvPr>
            <p:ph type="ftr" sz="quarter" idx="3"/>
          </p:nvPr>
        </p:nvSpPr>
        <p:spPr>
          <a:xfrm>
            <a:off x="6062328" y="6111875"/>
            <a:ext cx="2286000" cy="365125"/>
          </a:xfrm>
          <a:prstGeom prst="rect">
            <a:avLst/>
          </a:prstGeom>
        </p:spPr>
        <p:txBody>
          <a:bodyPr vert="horz" anchor="b"/>
          <a:lstStyle>
            <a:lvl1pPr algn="l" eaLnBrk="1" latinLnBrk="0" hangingPunct="1">
              <a:defRPr kumimoji="0" sz="1000">
                <a:solidFill>
                  <a:schemeClr val="bg2">
                    <a:shade val="50000"/>
                  </a:schemeClr>
                </a:solidFill>
              </a:defRPr>
            </a:lvl1pPr>
            <a:extLst/>
          </a:lstStyle>
          <a:p>
            <a:endParaRPr kumimoji="0" lang="en-US"/>
          </a:p>
        </p:txBody>
      </p:sp>
      <p:sp>
        <p:nvSpPr>
          <p:cNvPr id="5" name="Slide Number Placeholder 4"/>
          <p:cNvSpPr>
            <a:spLocks noGrp="1"/>
          </p:cNvSpPr>
          <p:nvPr>
            <p:ph type="sldNum" sz="quarter" idx="4"/>
          </p:nvPr>
        </p:nvSpPr>
        <p:spPr>
          <a:xfrm>
            <a:off x="8348328" y="6111875"/>
            <a:ext cx="4572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91974DF9-AD47-4691-BA21-BBFCE3637A9A}" type="slidenum">
              <a:rPr kumimoji="0" lang="en-US" smtClean="0"/>
              <a:pPr/>
              <a:t>‹#›</a:t>
            </a:fld>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6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p:titleStyle>
    <p:bodyStyle>
      <a:lvl1pPr marL="265176" indent="-265176" algn="l" rtl="0" eaLnBrk="1" latinLnBrk="0" hangingPunct="1">
        <a:spcBef>
          <a:spcPts val="250"/>
        </a:spcBef>
        <a:buClr>
          <a:schemeClr val="accent1"/>
        </a:buClr>
        <a:buSzPct val="80000"/>
        <a:buFont typeface="Wingdings 2"/>
        <a:buChar char=""/>
        <a:defRPr kumimoji="0" sz="2800" kern="1200">
          <a:solidFill>
            <a:schemeClr val="tx1"/>
          </a:solidFill>
          <a:effectLst/>
          <a:latin typeface="+mn-lt"/>
          <a:ea typeface="+mn-ea"/>
          <a:cs typeface="+mn-cs"/>
        </a:defRPr>
      </a:lvl1pPr>
      <a:lvl2pPr marL="548640" indent="-201168" algn="l" rtl="0" eaLnBrk="1" latinLnBrk="0" hangingPunct="1">
        <a:spcBef>
          <a:spcPts val="250"/>
        </a:spcBef>
        <a:buClr>
          <a:schemeClr val="accent1"/>
        </a:buClr>
        <a:buSzPct val="100000"/>
        <a:buFont typeface="Verdana"/>
        <a:buChar char="◦"/>
        <a:defRPr kumimoji="0" sz="2400" kern="1200">
          <a:solidFill>
            <a:schemeClr val="tx1"/>
          </a:solidFill>
          <a:latin typeface="+mn-lt"/>
          <a:ea typeface="+mn-ea"/>
          <a:cs typeface="+mn-cs"/>
        </a:defRPr>
      </a:lvl2pPr>
      <a:lvl3pPr marL="786384" indent="-182880" algn="l" rtl="0" eaLnBrk="1" latinLnBrk="0" hangingPunct="1">
        <a:spcBef>
          <a:spcPts val="250"/>
        </a:spcBef>
        <a:buClr>
          <a:schemeClr val="accent2">
            <a:tint val="85000"/>
            <a:satMod val="285000"/>
          </a:schemeClr>
        </a:buClr>
        <a:buSzPct val="100000"/>
        <a:buFont typeface="Wingdings 2"/>
        <a:buChar char=""/>
        <a:defRPr kumimoji="0" sz="2200" kern="1200">
          <a:solidFill>
            <a:schemeClr val="tx1"/>
          </a:solidFill>
          <a:latin typeface="+mn-lt"/>
          <a:ea typeface="+mn-ea"/>
          <a:cs typeface="+mn-cs"/>
        </a:defRPr>
      </a:lvl3pPr>
      <a:lvl4pPr marL="1024128" indent="-182880" algn="l" rtl="0" eaLnBrk="1" latinLnBrk="0" hangingPunct="1">
        <a:spcBef>
          <a:spcPts val="230"/>
        </a:spcBef>
        <a:buClr>
          <a:schemeClr val="accent2">
            <a:tint val="85000"/>
            <a:satMod val="285000"/>
          </a:schemeClr>
        </a:buClr>
        <a:buSzPct val="112000"/>
        <a:buFont typeface="Verdana"/>
        <a:buChar char="◦"/>
        <a:defRPr kumimoji="0" sz="1900" kern="1200">
          <a:solidFill>
            <a:schemeClr val="tx1"/>
          </a:solidFill>
          <a:latin typeface="+mn-lt"/>
          <a:ea typeface="+mn-ea"/>
          <a:cs typeface="+mn-cs"/>
        </a:defRPr>
      </a:lvl4pPr>
      <a:lvl5pPr marL="1280160" indent="-182880" algn="l" rtl="0" eaLnBrk="1" latinLnBrk="0" hangingPunct="1">
        <a:spcBef>
          <a:spcPts val="250"/>
        </a:spcBef>
        <a:buClr>
          <a:schemeClr val="accent3">
            <a:tint val="85000"/>
            <a:satMod val="275000"/>
          </a:schemeClr>
        </a:buClr>
        <a:buSzPct val="100000"/>
        <a:buFont typeface="Wingdings 2"/>
        <a:buChar char=""/>
        <a:defRPr kumimoji="0" sz="1800" kern="1200">
          <a:solidFill>
            <a:schemeClr val="tx1"/>
          </a:solidFill>
          <a:latin typeface="+mn-lt"/>
          <a:ea typeface="+mn-ea"/>
          <a:cs typeface="+mn-cs"/>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audio" Target="../media/audio1.wav"/><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audio" Target="../media/audio10.wav"/></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audio" Target="../media/audio11.wav"/></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audio" Target="../media/audio2.wav"/></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audio" Target="../media/audio3.wav"/><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audio" Target="../media/audio4.wav"/><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audio5.wav"/><Relationship Id="rId1" Type="http://schemas.openxmlformats.org/officeDocument/2006/relationships/tags" Target="../tags/tag1.xml"/><Relationship Id="rId6" Type="http://schemas.openxmlformats.org/officeDocument/2006/relationships/image" Target="../media/image8.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audio" Target="../media/audio6.wav"/><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audio7.wav"/><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audio" Target="../media/audio8.wav"/><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audio" Target="../media/audio9.wa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08104" y="1268760"/>
            <a:ext cx="3059832" cy="1200734"/>
          </a:xfrm>
        </p:spPr>
        <p:txBody>
          <a:bodyPr>
            <a:normAutofit fontScale="90000"/>
          </a:bodyPr>
          <a:lstStyle/>
          <a:p>
            <a:r>
              <a:rPr lang="en-US" sz="3600" dirty="0" smtClean="0"/>
              <a:t>Vision </a:t>
            </a:r>
            <a:br>
              <a:rPr lang="en-US" sz="3600" dirty="0" smtClean="0"/>
            </a:br>
            <a:r>
              <a:rPr lang="en-US" sz="3600" dirty="0" smtClean="0"/>
              <a:t>Productions</a:t>
            </a:r>
            <a:endParaRPr lang="en-US" sz="3600" dirty="0"/>
          </a:p>
        </p:txBody>
      </p:sp>
      <p:sp>
        <p:nvSpPr>
          <p:cNvPr id="3" name="Subtitle 2"/>
          <p:cNvSpPr>
            <a:spLocks noGrp="1"/>
          </p:cNvSpPr>
          <p:nvPr>
            <p:ph type="subTitle" idx="1"/>
          </p:nvPr>
        </p:nvSpPr>
        <p:spPr>
          <a:xfrm>
            <a:off x="539552" y="3861048"/>
            <a:ext cx="7776864" cy="1512168"/>
          </a:xfrm>
        </p:spPr>
        <p:txBody>
          <a:bodyPr>
            <a:normAutofit/>
          </a:bodyPr>
          <a:lstStyle/>
          <a:p>
            <a:pPr algn="ctr"/>
            <a:endParaRPr lang="en-US" sz="1200" dirty="0" smtClean="0"/>
          </a:p>
          <a:p>
            <a:pPr algn="ctr"/>
            <a:r>
              <a:rPr lang="en-US" sz="1400" b="1" dirty="0" smtClean="0"/>
              <a:t>Report on </a:t>
            </a:r>
          </a:p>
          <a:p>
            <a:pPr algn="ctr"/>
            <a:endParaRPr lang="en-US" sz="1200" dirty="0" smtClean="0"/>
          </a:p>
          <a:p>
            <a:pPr algn="ctr"/>
            <a:r>
              <a:rPr lang="en-US" dirty="0" smtClean="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rPr>
              <a:t> Hit Ideas Hit Movies</a:t>
            </a:r>
          </a:p>
          <a:p>
            <a:pPr algn="ctr"/>
            <a:endParaRPr lang="en-US" dirty="0"/>
          </a:p>
        </p:txBody>
      </p:sp>
      <p:pic>
        <p:nvPicPr>
          <p:cNvPr id="1027" name="Picture 3"/>
          <p:cNvPicPr>
            <a:picLocks noChangeAspect="1" noChangeArrowheads="1"/>
          </p:cNvPicPr>
          <p:nvPr/>
        </p:nvPicPr>
        <p:blipFill>
          <a:blip r:embed="rId3" cstate="print"/>
          <a:srcRect/>
          <a:stretch>
            <a:fillRect/>
          </a:stretch>
        </p:blipFill>
        <p:spPr bwMode="auto">
          <a:xfrm>
            <a:off x="6084168" y="1052736"/>
            <a:ext cx="864096" cy="898344"/>
          </a:xfrm>
          <a:prstGeom prst="rect">
            <a:avLst/>
          </a:prstGeom>
          <a:solidFill>
            <a:schemeClr val="bg1">
              <a:lumMod val="85000"/>
            </a:schemeClr>
          </a:solidFill>
          <a:ln w="9525">
            <a:noFill/>
            <a:miter lim="800000"/>
            <a:headEnd/>
            <a:tailEnd/>
          </a:ln>
        </p:spPr>
      </p:pic>
      <p:sp>
        <p:nvSpPr>
          <p:cNvPr id="6" name="Subtitle 2"/>
          <p:cNvSpPr txBox="1">
            <a:spLocks/>
          </p:cNvSpPr>
          <p:nvPr/>
        </p:nvSpPr>
        <p:spPr>
          <a:xfrm>
            <a:off x="827584" y="5445224"/>
            <a:ext cx="7776864" cy="576064"/>
          </a:xfrm>
          <a:prstGeom prst="rect">
            <a:avLst/>
          </a:prstGeom>
        </p:spPr>
        <p:txBody>
          <a:bodyPr vert="horz" lIns="182880" tIns="0">
            <a:normAutofit/>
          </a:bodyPr>
          <a:lstStyle/>
          <a:p>
            <a:pPr marL="36576" marR="0" lvl="0" indent="0" algn="r" defTabSz="914400" rtl="0" eaLnBrk="1" fontAlgn="auto" latinLnBrk="0" hangingPunct="1">
              <a:lnSpc>
                <a:spcPct val="100000"/>
              </a:lnSpc>
              <a:spcBef>
                <a:spcPts val="0"/>
              </a:spcBef>
              <a:spcAft>
                <a:spcPts val="0"/>
              </a:spcAft>
              <a:buClr>
                <a:schemeClr val="accent1"/>
              </a:buClr>
              <a:buSzPct val="80000"/>
              <a:buFont typeface="Wingdings 2"/>
              <a:buNone/>
              <a:tabLst/>
              <a:defRPr/>
            </a:pPr>
            <a:r>
              <a:rPr kumimoji="0" lang="en-US" sz="1600" b="0" i="0" u="none" strike="noStrike" kern="1200" cap="none" spc="0" normalizeH="0" baseline="0" noProof="0" dirty="0" smtClean="0">
                <a:ln>
                  <a:noFill/>
                </a:ln>
                <a:solidFill>
                  <a:schemeClr val="bg2">
                    <a:shade val="25000"/>
                  </a:schemeClr>
                </a:solidFill>
                <a:effectLst/>
                <a:uLnTx/>
                <a:uFillTx/>
                <a:latin typeface="+mn-lt"/>
                <a:ea typeface="+mn-ea"/>
                <a:cs typeface="+mn-cs"/>
              </a:rPr>
              <a:t>Report By: </a:t>
            </a:r>
            <a:r>
              <a:rPr kumimoji="0" lang="en-US" sz="1600" b="1" i="0" u="none" strike="noStrike" kern="1200" cap="none" spc="0" normalizeH="0" baseline="0" noProof="0" dirty="0" err="1" smtClean="0">
                <a:ln>
                  <a:noFill/>
                </a:ln>
                <a:solidFill>
                  <a:schemeClr val="bg2">
                    <a:shade val="25000"/>
                  </a:schemeClr>
                </a:solidFill>
                <a:effectLst/>
                <a:uLnTx/>
                <a:uFillTx/>
                <a:latin typeface="+mn-lt"/>
                <a:ea typeface="+mn-ea"/>
                <a:cs typeface="+mn-cs"/>
              </a:rPr>
              <a:t>Smita</a:t>
            </a:r>
            <a:r>
              <a:rPr kumimoji="0" lang="en-US" sz="1600" b="1" i="0" u="none" strike="noStrike" kern="1200" cap="none" spc="0" normalizeH="0" baseline="0" noProof="0" dirty="0" smtClean="0">
                <a:ln>
                  <a:noFill/>
                </a:ln>
                <a:solidFill>
                  <a:schemeClr val="bg2">
                    <a:shade val="25000"/>
                  </a:schemeClr>
                </a:solidFill>
                <a:effectLst/>
                <a:uLnTx/>
                <a:uFillTx/>
                <a:latin typeface="+mn-lt"/>
                <a:ea typeface="+mn-ea"/>
                <a:cs typeface="+mn-cs"/>
              </a:rPr>
              <a:t> </a:t>
            </a:r>
            <a:r>
              <a:rPr kumimoji="0" lang="en-US" sz="1600" b="1" i="0" u="none" strike="noStrike" kern="1200" cap="none" spc="0" normalizeH="0" baseline="0" noProof="0" dirty="0" err="1" smtClean="0">
                <a:ln>
                  <a:noFill/>
                </a:ln>
                <a:solidFill>
                  <a:schemeClr val="bg2">
                    <a:shade val="25000"/>
                  </a:schemeClr>
                </a:solidFill>
                <a:effectLst/>
                <a:uLnTx/>
                <a:uFillTx/>
                <a:latin typeface="+mn-lt"/>
                <a:ea typeface="+mn-ea"/>
                <a:cs typeface="+mn-cs"/>
              </a:rPr>
              <a:t>Gawali</a:t>
            </a:r>
            <a:endParaRPr kumimoji="0" lang="en-US" sz="1600" b="1" i="0" u="none" strike="noStrike" kern="1200" cap="none" spc="0" normalizeH="0" baseline="0" noProof="0" dirty="0" smtClean="0">
              <a:ln>
                <a:noFill/>
              </a:ln>
              <a:solidFill>
                <a:schemeClr val="bg2">
                  <a:shade val="25000"/>
                </a:schemeClr>
              </a:solidFill>
              <a:effectLst/>
              <a:uLnTx/>
              <a:uFillTx/>
              <a:latin typeface="+mn-lt"/>
              <a:ea typeface="+mn-ea"/>
              <a:cs typeface="+mn-cs"/>
            </a:endParaRPr>
          </a:p>
          <a:p>
            <a:pPr marL="36576" marR="0" lvl="0" indent="0" algn="r" defTabSz="914400" rtl="0" eaLnBrk="1" fontAlgn="auto" latinLnBrk="0" hangingPunct="1">
              <a:lnSpc>
                <a:spcPct val="100000"/>
              </a:lnSpc>
              <a:spcBef>
                <a:spcPts val="0"/>
              </a:spcBef>
              <a:spcAft>
                <a:spcPts val="0"/>
              </a:spcAft>
              <a:buClr>
                <a:schemeClr val="accent1"/>
              </a:buClr>
              <a:buSzPct val="80000"/>
              <a:buFont typeface="Wingdings 2"/>
              <a:buNone/>
              <a:tabLst/>
              <a:defRPr/>
            </a:pPr>
            <a:r>
              <a:rPr lang="en-US" sz="1600" dirty="0" smtClean="0">
                <a:solidFill>
                  <a:schemeClr val="bg2">
                    <a:shade val="25000"/>
                  </a:schemeClr>
                </a:solidFill>
              </a:rPr>
              <a:t>As Part of EDA analysis Project under INSAID Guidance</a:t>
            </a:r>
            <a:endParaRPr kumimoji="0" lang="en-US" sz="1600" b="0" i="0" u="none" strike="noStrike" kern="1200" cap="none" spc="0" normalizeH="0" baseline="0" noProof="0" dirty="0">
              <a:ln>
                <a:noFill/>
              </a:ln>
              <a:solidFill>
                <a:schemeClr val="bg2">
                  <a:shade val="25000"/>
                </a:schemeClr>
              </a:solidFill>
              <a:effectLst/>
              <a:uLnTx/>
              <a:uFillTx/>
              <a:latin typeface="+mn-lt"/>
              <a:ea typeface="+mn-ea"/>
              <a:cs typeface="+mn-cs"/>
            </a:endParaRPr>
          </a:p>
        </p:txBody>
      </p:sp>
      <p:sp>
        <p:nvSpPr>
          <p:cNvPr id="12290" name="AutoShape 2" descr="http://localhost:8888/notebooks/myPython/Collages.jpg"/>
          <p:cNvSpPr>
            <a:spLocks noChangeAspect="1" noChangeArrowheads="1"/>
          </p:cNvSpPr>
          <p:nvPr/>
        </p:nvSpPr>
        <p:spPr bwMode="auto">
          <a:xfrm>
            <a:off x="155575" y="-2743200"/>
            <a:ext cx="5715000" cy="57150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2292" name="AutoShape 4" descr="http://localhost:8888/notebooks/myPython/Collages.jpg"/>
          <p:cNvSpPr>
            <a:spLocks noChangeAspect="1" noChangeArrowheads="1"/>
          </p:cNvSpPr>
          <p:nvPr/>
        </p:nvSpPr>
        <p:spPr bwMode="auto">
          <a:xfrm>
            <a:off x="155575" y="-2743200"/>
            <a:ext cx="5715000" cy="57150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2295" name="Picture 7"/>
          <p:cNvPicPr>
            <a:picLocks noChangeAspect="1" noChangeArrowheads="1"/>
          </p:cNvPicPr>
          <p:nvPr/>
        </p:nvPicPr>
        <p:blipFill>
          <a:blip r:embed="rId4" cstate="print"/>
          <a:srcRect/>
          <a:stretch>
            <a:fillRect/>
          </a:stretch>
        </p:blipFill>
        <p:spPr bwMode="auto">
          <a:xfrm>
            <a:off x="539552" y="548680"/>
            <a:ext cx="4752527" cy="2940791"/>
          </a:xfrm>
          <a:prstGeom prst="rect">
            <a:avLst/>
          </a:prstGeom>
          <a:noFill/>
          <a:ln w="9525">
            <a:noFill/>
            <a:miter lim="800000"/>
            <a:headEnd/>
            <a:tailEnd/>
          </a:ln>
        </p:spPr>
      </p:pic>
      <p:pic>
        <p:nvPicPr>
          <p:cNvPr id="22" name="~PP3166.WAV">
            <a:hlinkClick r:id="" action="ppaction://media"/>
          </p:cNvPr>
          <p:cNvPicPr>
            <a:picLocks noRot="1" noChangeAspect="1"/>
          </p:cNvPicPr>
          <p:nvPr>
            <a:wavAudioFile r:embed="rId1" name="~PP3166.WAV"/>
          </p:nvPr>
        </p:nvPicPr>
        <p:blipFill>
          <a:blip r:embed="rId5" cstate="print"/>
          <a:stretch>
            <a:fillRect/>
          </a:stretch>
        </p:blipFill>
        <p:spPr>
          <a:xfrm>
            <a:off x="8632825" y="6346825"/>
            <a:ext cx="304800" cy="304800"/>
          </a:xfrm>
          <a:prstGeom prst="rect">
            <a:avLst/>
          </a:prstGeom>
        </p:spPr>
      </p:pic>
    </p:spTree>
  </p:cSld>
  <p:clrMapOvr>
    <a:masterClrMapping/>
  </p:clrMapOvr>
  <p:transition advTm="1633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76672"/>
            <a:ext cx="8183880" cy="504056"/>
          </a:xfrm>
        </p:spPr>
        <p:txBody>
          <a:bodyPr>
            <a:normAutofit fontScale="90000"/>
          </a:bodyPr>
          <a:lstStyle/>
          <a:p>
            <a:pPr algn="ctr"/>
            <a:r>
              <a:rPr lang="en-US" dirty="0" smtClean="0"/>
              <a:t>CONCLUSIONS!</a:t>
            </a:r>
            <a:endParaRPr lang="en-US" dirty="0"/>
          </a:p>
        </p:txBody>
      </p:sp>
      <p:sp>
        <p:nvSpPr>
          <p:cNvPr id="3" name="Content Placeholder 2"/>
          <p:cNvSpPr>
            <a:spLocks noGrp="1"/>
          </p:cNvSpPr>
          <p:nvPr>
            <p:ph idx="1"/>
          </p:nvPr>
        </p:nvSpPr>
        <p:spPr>
          <a:xfrm>
            <a:off x="539552" y="980728"/>
            <a:ext cx="8183880" cy="4187952"/>
          </a:xfrm>
        </p:spPr>
        <p:txBody>
          <a:bodyPr>
            <a:normAutofit fontScale="55000" lnSpcReduction="20000"/>
          </a:bodyPr>
          <a:lstStyle/>
          <a:p>
            <a:r>
              <a:rPr lang="en-US" dirty="0" smtClean="0"/>
              <a:t>Though the movies production has increased significantly over the years, the revenue, and ratings has not increased but are in downfall.</a:t>
            </a:r>
          </a:p>
          <a:p>
            <a:r>
              <a:rPr lang="en-US" dirty="0" smtClean="0"/>
              <a:t>Quality of movies rather should be focused more than the count in order to make market credibility and audience confidence</a:t>
            </a:r>
          </a:p>
          <a:p>
            <a:pPr>
              <a:buNone/>
            </a:pPr>
            <a:endParaRPr lang="en-US" dirty="0" smtClean="0"/>
          </a:p>
          <a:p>
            <a:r>
              <a:rPr lang="en-US" dirty="0" smtClean="0"/>
              <a:t>User rating and critic’s score stand in equilibrium for top rated directors. Hence User votes and ratings should be studied thoroughly.</a:t>
            </a:r>
          </a:p>
          <a:p>
            <a:endParaRPr lang="en-US" dirty="0" smtClean="0"/>
          </a:p>
          <a:p>
            <a:r>
              <a:rPr lang="en-US" dirty="0" smtClean="0"/>
              <a:t>Action, Sci-Fi &amp; Drama have been liked by audience more than any other genre</a:t>
            </a:r>
          </a:p>
          <a:p>
            <a:r>
              <a:rPr lang="en-US" dirty="0" smtClean="0"/>
              <a:t>A combination of 3 genres attracts larger audience thereby create more revenues.</a:t>
            </a:r>
          </a:p>
          <a:p>
            <a:r>
              <a:rPr lang="en-US" dirty="0" smtClean="0"/>
              <a:t>It will be best to pick the combo of successful few genres like , Drama, Action, Adventure, Sci-fi. </a:t>
            </a:r>
          </a:p>
          <a:p>
            <a:endParaRPr lang="en-US" dirty="0" smtClean="0"/>
          </a:p>
          <a:p>
            <a:r>
              <a:rPr lang="en-US" dirty="0" smtClean="0"/>
              <a:t>Top directors with proven track record should be considered for any successful movie production.</a:t>
            </a:r>
          </a:p>
          <a:p>
            <a:endParaRPr lang="en-US" dirty="0" smtClean="0"/>
          </a:p>
          <a:p>
            <a:r>
              <a:rPr lang="en-US" dirty="0" smtClean="0"/>
              <a:t>Runtime Duration of movie should be maintained &gt;2 hrs. for better results and audience appeal.</a:t>
            </a:r>
          </a:p>
          <a:p>
            <a:endParaRPr lang="en-US" dirty="0" smtClean="0"/>
          </a:p>
          <a:p>
            <a:endParaRPr lang="en-US" dirty="0" smtClean="0"/>
          </a:p>
          <a:p>
            <a:endParaRPr lang="en-US" dirty="0"/>
          </a:p>
        </p:txBody>
      </p:sp>
      <p:pic>
        <p:nvPicPr>
          <p:cNvPr id="14" name="~PP518.WAV">
            <a:hlinkClick r:id="" action="ppaction://media"/>
          </p:cNvPr>
          <p:cNvPicPr>
            <a:picLocks noRot="1" noChangeAspect="1"/>
          </p:cNvPicPr>
          <p:nvPr>
            <a:wavAudioFile r:embed="rId1" name="~PP518.WAV"/>
          </p:nvPr>
        </p:nvPicPr>
        <p:blipFill>
          <a:blip r:embed="rId3" cstate="print"/>
          <a:stretch>
            <a:fillRect/>
          </a:stretch>
        </p:blipFill>
        <p:spPr>
          <a:xfrm>
            <a:off x="8632825" y="6346825"/>
            <a:ext cx="304800" cy="304800"/>
          </a:xfrm>
          <a:prstGeom prst="rect">
            <a:avLst/>
          </a:prstGeom>
        </p:spPr>
      </p:pic>
    </p:spTree>
  </p:cSld>
  <p:clrMapOvr>
    <a:masterClrMapping/>
  </p:clrMapOvr>
  <p:transition advTm="7108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420888"/>
            <a:ext cx="8183880" cy="1051560"/>
          </a:xfrm>
        </p:spPr>
        <p:txBody>
          <a:bodyPr/>
          <a:lstStyle/>
          <a:p>
            <a:pPr algn="ctr"/>
            <a:r>
              <a:rPr lang="en-US" dirty="0" smtClean="0"/>
              <a:t>THANK YOU!</a:t>
            </a:r>
            <a:endParaRPr lang="en-US" dirty="0"/>
          </a:p>
        </p:txBody>
      </p:sp>
      <p:sp>
        <p:nvSpPr>
          <p:cNvPr id="3" name="Content Placeholder 2"/>
          <p:cNvSpPr>
            <a:spLocks noGrp="1"/>
          </p:cNvSpPr>
          <p:nvPr>
            <p:ph idx="1"/>
          </p:nvPr>
        </p:nvSpPr>
        <p:spPr/>
        <p:txBody>
          <a:bodyPr/>
          <a:lstStyle/>
          <a:p>
            <a:endParaRPr lang="en-US" dirty="0"/>
          </a:p>
        </p:txBody>
      </p:sp>
      <p:pic>
        <p:nvPicPr>
          <p:cNvPr id="7" name="~PP1097.WAV">
            <a:hlinkClick r:id="" action="ppaction://media"/>
          </p:cNvPr>
          <p:cNvPicPr>
            <a:picLocks noRot="1" noChangeAspect="1"/>
          </p:cNvPicPr>
          <p:nvPr>
            <a:wavAudioFile r:embed="rId1" name="~PP1097.WAV"/>
          </p:nvPr>
        </p:nvPicPr>
        <p:blipFill>
          <a:blip r:embed="rId3" cstate="print"/>
          <a:stretch>
            <a:fillRect/>
          </a:stretch>
        </p:blipFill>
        <p:spPr>
          <a:xfrm>
            <a:off x="8632825" y="6346825"/>
            <a:ext cx="304800" cy="304800"/>
          </a:xfrm>
          <a:prstGeom prst="rect">
            <a:avLst/>
          </a:prstGeom>
        </p:spPr>
      </p:pic>
    </p:spTree>
  </p:cSld>
  <p:clrMapOvr>
    <a:masterClrMapping/>
  </p:clrMapOvr>
  <p:transition advTm="228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8183880" cy="1051560"/>
          </a:xfrm>
        </p:spPr>
        <p:txBody>
          <a:bodyPr/>
          <a:lstStyle/>
          <a:p>
            <a:r>
              <a:rPr lang="en-US" dirty="0" smtClean="0"/>
              <a:t>Problem Statement</a:t>
            </a:r>
            <a:endParaRPr lang="en-US" dirty="0"/>
          </a:p>
        </p:txBody>
      </p:sp>
      <p:sp>
        <p:nvSpPr>
          <p:cNvPr id="3" name="Content Placeholder 2"/>
          <p:cNvSpPr>
            <a:spLocks noGrp="1"/>
          </p:cNvSpPr>
          <p:nvPr>
            <p:ph idx="1"/>
          </p:nvPr>
        </p:nvSpPr>
        <p:spPr>
          <a:xfrm>
            <a:off x="539552" y="1340768"/>
            <a:ext cx="8183880" cy="4187952"/>
          </a:xfrm>
        </p:spPr>
        <p:txBody>
          <a:bodyPr>
            <a:noAutofit/>
          </a:bodyPr>
          <a:lstStyle/>
          <a:p>
            <a:r>
              <a:rPr lang="en-US" sz="2000" dirty="0" smtClean="0">
                <a:latin typeface="Calibri" panose="020F0502020204030204" pitchFamily="34" charset="0"/>
                <a:cs typeface="Calibri" panose="020F0502020204030204" pitchFamily="34" charset="0"/>
              </a:rPr>
              <a:t>Vision Productions, an upcoming film production company has planned a series of movies in the start of year 2017. Among the pipelined movies, we need to decide on the movies that will get us the highest profit and reputation, for our immerging company.</a:t>
            </a:r>
          </a:p>
          <a:p>
            <a:r>
              <a:rPr lang="en-US" sz="2000" dirty="0" smtClean="0">
                <a:latin typeface="Calibri" panose="020F0502020204030204" pitchFamily="34" charset="0"/>
                <a:cs typeface="Calibri" panose="020F0502020204030204" pitchFamily="34" charset="0"/>
              </a:rPr>
              <a:t>Thus we need to find characteristics of movies, that could earn us maximum Revenue, Rating and Critical acclaim.</a:t>
            </a:r>
          </a:p>
          <a:p>
            <a:r>
              <a:rPr lang="en-US" sz="2000" dirty="0" smtClean="0">
                <a:latin typeface="Calibri" panose="020F0502020204030204" pitchFamily="34" charset="0"/>
                <a:cs typeface="Calibri" panose="020F0502020204030204" pitchFamily="34" charset="0"/>
              </a:rPr>
              <a:t>We gathered last 10 year’s movies information from, IMDB (Internet Movie Database) which is a popular online database for movies.</a:t>
            </a:r>
          </a:p>
          <a:p>
            <a:pPr marL="0" indent="0">
              <a:lnSpc>
                <a:spcPct val="150000"/>
              </a:lnSpc>
              <a:spcBef>
                <a:spcPts val="0"/>
              </a:spcBef>
            </a:pPr>
            <a:r>
              <a:rPr lang="en-US" sz="2000" dirty="0" smtClean="0">
                <a:latin typeface="Calibri" panose="020F0502020204030204" pitchFamily="34" charset="0"/>
                <a:cs typeface="Calibri" panose="020F0502020204030204" pitchFamily="34" charset="0"/>
              </a:rPr>
              <a:t>  IMDB has all details of movies like</a:t>
            </a:r>
          </a:p>
          <a:p>
            <a:pPr marL="283464" lvl="1" indent="0">
              <a:lnSpc>
                <a:spcPct val="150000"/>
              </a:lnSpc>
              <a:spcBef>
                <a:spcPts val="0"/>
              </a:spcBef>
              <a:buFont typeface="Wingdings" pitchFamily="2" charset="2"/>
              <a:buChar char="q"/>
            </a:pPr>
            <a:r>
              <a:rPr lang="en-US" sz="1600" b="1" dirty="0" smtClean="0">
                <a:solidFill>
                  <a:schemeClr val="accent1"/>
                </a:solidFill>
                <a:latin typeface="Calibri" panose="020F0502020204030204" pitchFamily="34" charset="0"/>
                <a:cs typeface="Calibri" panose="020F0502020204030204" pitchFamily="34" charset="0"/>
              </a:rPr>
              <a:t>     Revenue generated on Box Office</a:t>
            </a:r>
          </a:p>
          <a:p>
            <a:pPr marL="283464" lvl="1" indent="0">
              <a:lnSpc>
                <a:spcPct val="150000"/>
              </a:lnSpc>
              <a:spcBef>
                <a:spcPts val="0"/>
              </a:spcBef>
              <a:buFont typeface="Wingdings" pitchFamily="2" charset="2"/>
              <a:buChar char="q"/>
            </a:pPr>
            <a:r>
              <a:rPr lang="en-US" sz="1600" b="1" dirty="0" smtClean="0">
                <a:solidFill>
                  <a:schemeClr val="accent1"/>
                </a:solidFill>
                <a:latin typeface="Calibri" panose="020F0502020204030204" pitchFamily="34" charset="0"/>
                <a:cs typeface="Calibri" panose="020F0502020204030204" pitchFamily="34" charset="0"/>
              </a:rPr>
              <a:t>     Director and Actors worked in the movie. </a:t>
            </a:r>
          </a:p>
          <a:p>
            <a:pPr marL="283464" lvl="1" indent="0">
              <a:lnSpc>
                <a:spcPct val="150000"/>
              </a:lnSpc>
              <a:spcBef>
                <a:spcPts val="0"/>
              </a:spcBef>
              <a:buFont typeface="Wingdings" pitchFamily="2" charset="2"/>
              <a:buChar char="q"/>
            </a:pPr>
            <a:r>
              <a:rPr lang="en-US" sz="1600" b="1" dirty="0" smtClean="0">
                <a:solidFill>
                  <a:schemeClr val="accent1"/>
                </a:solidFill>
                <a:latin typeface="Calibri" panose="020F0502020204030204" pitchFamily="34" charset="0"/>
                <a:cs typeface="Calibri" panose="020F0502020204030204" pitchFamily="34" charset="0"/>
              </a:rPr>
              <a:t>     User voting and ratings from registered users of IMDB. </a:t>
            </a:r>
          </a:p>
          <a:p>
            <a:pPr marL="283464" lvl="1" indent="0">
              <a:lnSpc>
                <a:spcPct val="150000"/>
              </a:lnSpc>
              <a:spcBef>
                <a:spcPts val="0"/>
              </a:spcBef>
              <a:buFont typeface="Wingdings" pitchFamily="2" charset="2"/>
              <a:buChar char="q"/>
            </a:pPr>
            <a:r>
              <a:rPr lang="en-US" sz="1600" b="1" dirty="0" smtClean="0">
                <a:solidFill>
                  <a:schemeClr val="accent1"/>
                </a:solidFill>
                <a:latin typeface="Calibri" panose="020F0502020204030204" pitchFamily="34" charset="0"/>
                <a:cs typeface="Calibri" panose="020F0502020204030204" pitchFamily="34" charset="0"/>
              </a:rPr>
              <a:t>    </a:t>
            </a:r>
            <a:r>
              <a:rPr lang="en-US" sz="1600" b="1" dirty="0" err="1" smtClean="0">
                <a:solidFill>
                  <a:schemeClr val="accent1"/>
                </a:solidFill>
                <a:latin typeface="Calibri" panose="020F0502020204030204" pitchFamily="34" charset="0"/>
                <a:cs typeface="Calibri" panose="020F0502020204030204" pitchFamily="34" charset="0"/>
              </a:rPr>
              <a:t>Metascore</a:t>
            </a:r>
            <a:r>
              <a:rPr lang="en-US" sz="1600" b="1" dirty="0" smtClean="0">
                <a:solidFill>
                  <a:schemeClr val="accent1"/>
                </a:solidFill>
                <a:latin typeface="Calibri" panose="020F0502020204030204" pitchFamily="34" charset="0"/>
                <a:cs typeface="Calibri" panose="020F0502020204030204" pitchFamily="34" charset="0"/>
              </a:rPr>
              <a:t> from metacritic.com, which involves various critic’s rating</a:t>
            </a:r>
            <a:endParaRPr lang="en-US" sz="2000" b="1" dirty="0" smtClean="0">
              <a:solidFill>
                <a:schemeClr val="accent1"/>
              </a:solidFill>
              <a:latin typeface="Calibri" panose="020F0502020204030204" pitchFamily="34" charset="0"/>
              <a:cs typeface="Calibri" panose="020F0502020204030204" pitchFamily="34" charset="0"/>
            </a:endParaRPr>
          </a:p>
          <a:p>
            <a:pPr>
              <a:buNone/>
            </a:pPr>
            <a:endParaRPr lang="en-US" sz="2000" dirty="0"/>
          </a:p>
        </p:txBody>
      </p:sp>
      <p:pic>
        <p:nvPicPr>
          <p:cNvPr id="12" name="~PP1544.WAV">
            <a:hlinkClick r:id="" action="ppaction://media"/>
          </p:cNvPr>
          <p:cNvPicPr>
            <a:picLocks noRot="1" noChangeAspect="1"/>
          </p:cNvPicPr>
          <p:nvPr>
            <a:wavAudioFile r:embed="rId1" name="~PP1544.WAV"/>
          </p:nvPr>
        </p:nvPicPr>
        <p:blipFill>
          <a:blip r:embed="rId3" cstate="print"/>
          <a:stretch>
            <a:fillRect/>
          </a:stretch>
        </p:blipFill>
        <p:spPr>
          <a:xfrm>
            <a:off x="8632825" y="6346825"/>
            <a:ext cx="304800" cy="304800"/>
          </a:xfrm>
          <a:prstGeom prst="rect">
            <a:avLst/>
          </a:prstGeom>
        </p:spPr>
      </p:pic>
    </p:spTree>
  </p:cSld>
  <p:clrMapOvr>
    <a:masterClrMapping/>
  </p:clrMapOvr>
  <p:transition advTm="6754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76672"/>
            <a:ext cx="8183880" cy="432048"/>
          </a:xfrm>
        </p:spPr>
        <p:txBody>
          <a:bodyPr>
            <a:normAutofit fontScale="90000"/>
          </a:bodyPr>
          <a:lstStyle/>
          <a:p>
            <a:pPr algn="ctr"/>
            <a:r>
              <a:rPr lang="en-US" dirty="0" smtClean="0"/>
              <a:t/>
            </a:r>
            <a:br>
              <a:rPr lang="en-US" dirty="0" smtClean="0"/>
            </a:br>
            <a:r>
              <a:rPr lang="en-US" dirty="0" smtClean="0"/>
              <a:t/>
            </a:r>
            <a:br>
              <a:rPr lang="en-US" dirty="0" smtClean="0"/>
            </a:br>
            <a:r>
              <a:rPr lang="en-US" dirty="0" smtClean="0"/>
              <a:t>Year wise Trend of Movies</a:t>
            </a:r>
            <a:endParaRPr lang="en-US" dirty="0"/>
          </a:p>
        </p:txBody>
      </p:sp>
      <p:sp>
        <p:nvSpPr>
          <p:cNvPr id="3" name="Content Placeholder 2"/>
          <p:cNvSpPr>
            <a:spLocks noGrp="1"/>
          </p:cNvSpPr>
          <p:nvPr>
            <p:ph idx="1"/>
          </p:nvPr>
        </p:nvSpPr>
        <p:spPr>
          <a:xfrm>
            <a:off x="467544" y="4581128"/>
            <a:ext cx="8183880" cy="1368152"/>
          </a:xfrm>
        </p:spPr>
        <p:txBody>
          <a:bodyPr>
            <a:normAutofit fontScale="25000" lnSpcReduction="20000"/>
          </a:bodyPr>
          <a:lstStyle/>
          <a:p>
            <a:r>
              <a:rPr lang="en-US" sz="4000" dirty="0" smtClean="0"/>
              <a:t>Year by year, upward trend in the total Revenue is seen with significant increase from movies in year 2016. </a:t>
            </a:r>
          </a:p>
          <a:p>
            <a:r>
              <a:rPr lang="en-US" sz="4000" dirty="0" smtClean="0"/>
              <a:t>Total Revenue collected is in correlation with the increase in the number of movies.</a:t>
            </a:r>
          </a:p>
          <a:p>
            <a:r>
              <a:rPr lang="en-US" sz="4000" dirty="0" smtClean="0"/>
              <a:t>There is a decreasing trend seen in the average Revenue, Ratings and Votes. Because with huge number of movies the competition has also increased and revenue and votes got distributed among many movies as per the likeness of the viewers.</a:t>
            </a:r>
          </a:p>
          <a:p>
            <a:r>
              <a:rPr lang="en-US" sz="4000" dirty="0" smtClean="0"/>
              <a:t>Aggregate </a:t>
            </a:r>
            <a:r>
              <a:rPr lang="en-US" sz="4000" dirty="0" err="1" smtClean="0"/>
              <a:t>Metascore</a:t>
            </a:r>
            <a:r>
              <a:rPr lang="en-US" sz="4000" dirty="0" smtClean="0"/>
              <a:t>, Ratings are seen increased in the year 2016 again due to the increase in the production of movies. Despite big increase in movies released in 2016, the votes received has not increased much.</a:t>
            </a:r>
          </a:p>
          <a:p>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1763688" y="980728"/>
            <a:ext cx="5544616" cy="3519420"/>
          </a:xfrm>
          <a:prstGeom prst="rect">
            <a:avLst/>
          </a:prstGeom>
          <a:noFill/>
          <a:ln w="9525">
            <a:noFill/>
            <a:miter lim="800000"/>
            <a:headEnd/>
            <a:tailEnd/>
          </a:ln>
        </p:spPr>
      </p:pic>
      <p:pic>
        <p:nvPicPr>
          <p:cNvPr id="12" name="~PP3803.WAV">
            <a:hlinkClick r:id="" action="ppaction://media"/>
          </p:cNvPr>
          <p:cNvPicPr>
            <a:picLocks noRot="1" noChangeAspect="1"/>
          </p:cNvPicPr>
          <p:nvPr>
            <a:wavAudioFile r:embed="rId1" name="~PP3803.WAV"/>
          </p:nvPr>
        </p:nvPicPr>
        <p:blipFill>
          <a:blip r:embed="rId4" cstate="print"/>
          <a:stretch>
            <a:fillRect/>
          </a:stretch>
        </p:blipFill>
        <p:spPr>
          <a:xfrm>
            <a:off x="8632825" y="6346825"/>
            <a:ext cx="304800" cy="304800"/>
          </a:xfrm>
          <a:prstGeom prst="rect">
            <a:avLst/>
          </a:prstGeom>
        </p:spPr>
      </p:pic>
    </p:spTree>
  </p:cSld>
  <p:clrMapOvr>
    <a:masterClrMapping/>
  </p:clrMapOvr>
  <p:transition advTm="7213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76672"/>
            <a:ext cx="8183880" cy="445800"/>
          </a:xfrm>
        </p:spPr>
        <p:txBody>
          <a:bodyPr>
            <a:normAutofit fontScale="90000"/>
          </a:bodyPr>
          <a:lstStyle/>
          <a:p>
            <a:pPr algn="ctr"/>
            <a:r>
              <a:rPr lang="en-US" dirty="0" smtClean="0"/>
              <a:t>Does Movie's Genre impacts? </a:t>
            </a:r>
            <a:endParaRPr lang="en-US" dirty="0"/>
          </a:p>
        </p:txBody>
      </p:sp>
      <p:sp>
        <p:nvSpPr>
          <p:cNvPr id="3" name="Content Placeholder 2"/>
          <p:cNvSpPr>
            <a:spLocks noGrp="1"/>
          </p:cNvSpPr>
          <p:nvPr>
            <p:ph idx="1"/>
          </p:nvPr>
        </p:nvSpPr>
        <p:spPr>
          <a:xfrm>
            <a:off x="467544" y="5013176"/>
            <a:ext cx="8183880" cy="857256"/>
          </a:xfrm>
        </p:spPr>
        <p:txBody>
          <a:bodyPr>
            <a:normAutofit fontScale="32500" lnSpcReduction="20000"/>
          </a:bodyPr>
          <a:lstStyle/>
          <a:p>
            <a:r>
              <a:rPr lang="en-US" dirty="0" smtClean="0"/>
              <a:t>It is observed that the Genre combination of "</a:t>
            </a:r>
            <a:r>
              <a:rPr lang="en-US" b="1" dirty="0" err="1" smtClean="0"/>
              <a:t>Adventure,Drama,Fantasy</a:t>
            </a:r>
            <a:r>
              <a:rPr lang="en-US" dirty="0" smtClean="0"/>
              <a:t>"  has earned the highest Revenue. </a:t>
            </a:r>
          </a:p>
          <a:p>
            <a:r>
              <a:rPr lang="en-US" dirty="0" smtClean="0"/>
              <a:t>The combination of genre '</a:t>
            </a:r>
            <a:r>
              <a:rPr lang="en-US" b="1" dirty="0" err="1" smtClean="0"/>
              <a:t>Drama,Fantasy,war</a:t>
            </a:r>
            <a:r>
              <a:rPr lang="en-US" dirty="0" smtClean="0"/>
              <a:t>' has got most </a:t>
            </a:r>
            <a:r>
              <a:rPr lang="en-US" dirty="0" err="1" smtClean="0"/>
              <a:t>Metascore</a:t>
            </a:r>
            <a:r>
              <a:rPr lang="en-US" dirty="0" smtClean="0"/>
              <a:t>.</a:t>
            </a:r>
          </a:p>
          <a:p>
            <a:r>
              <a:rPr lang="en-US" dirty="0" smtClean="0"/>
              <a:t>The most voted Genre Combination is '</a:t>
            </a:r>
            <a:r>
              <a:rPr lang="en-US" b="1" dirty="0" err="1" smtClean="0"/>
              <a:t>Adventure,Drama,War</a:t>
            </a:r>
            <a:r>
              <a:rPr lang="en-US" dirty="0" smtClean="0"/>
              <a:t>". </a:t>
            </a:r>
          </a:p>
          <a:p>
            <a:r>
              <a:rPr lang="en-US" dirty="0" smtClean="0"/>
              <a:t>The movies with highest revenue, votes or rating have combination of genre which included  </a:t>
            </a:r>
            <a:r>
              <a:rPr lang="en-US" b="1" dirty="0" smtClean="0"/>
              <a:t>Drama</a:t>
            </a:r>
            <a:r>
              <a:rPr lang="en-US" dirty="0" smtClean="0"/>
              <a:t> as one of the category</a:t>
            </a:r>
          </a:p>
          <a:p>
            <a:endParaRPr lang="en-US" dirty="0"/>
          </a:p>
        </p:txBody>
      </p:sp>
      <p:pic>
        <p:nvPicPr>
          <p:cNvPr id="3074" name="Picture 2"/>
          <p:cNvPicPr>
            <a:picLocks noChangeAspect="1" noChangeArrowheads="1"/>
          </p:cNvPicPr>
          <p:nvPr/>
        </p:nvPicPr>
        <p:blipFill>
          <a:blip r:embed="rId3" cstate="print"/>
          <a:srcRect/>
          <a:stretch>
            <a:fillRect/>
          </a:stretch>
        </p:blipFill>
        <p:spPr bwMode="auto">
          <a:xfrm>
            <a:off x="899592" y="908720"/>
            <a:ext cx="7269862" cy="4104456"/>
          </a:xfrm>
          <a:prstGeom prst="rect">
            <a:avLst/>
          </a:prstGeom>
          <a:noFill/>
          <a:ln w="9525">
            <a:noFill/>
            <a:miter lim="800000"/>
            <a:headEnd/>
            <a:tailEnd/>
          </a:ln>
        </p:spPr>
      </p:pic>
      <p:pic>
        <p:nvPicPr>
          <p:cNvPr id="10" name="~PP3400.WAV">
            <a:hlinkClick r:id="" action="ppaction://media"/>
          </p:cNvPr>
          <p:cNvPicPr>
            <a:picLocks noRot="1" noChangeAspect="1"/>
          </p:cNvPicPr>
          <p:nvPr>
            <a:wavAudioFile r:embed="rId1" name="~PP3400.WAV"/>
          </p:nvPr>
        </p:nvPicPr>
        <p:blipFill>
          <a:blip r:embed="rId4" cstate="print"/>
          <a:stretch>
            <a:fillRect/>
          </a:stretch>
        </p:blipFill>
        <p:spPr>
          <a:xfrm>
            <a:off x="8632825" y="6346825"/>
            <a:ext cx="304800" cy="304800"/>
          </a:xfrm>
          <a:prstGeom prst="rect">
            <a:avLst/>
          </a:prstGeom>
        </p:spPr>
      </p:pic>
    </p:spTree>
  </p:cSld>
  <p:clrMapOvr>
    <a:masterClrMapping/>
  </p:clrMapOvr>
  <p:transition advTm="4101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4" cstate="print"/>
          <a:srcRect/>
          <a:stretch>
            <a:fillRect/>
          </a:stretch>
        </p:blipFill>
        <p:spPr bwMode="auto">
          <a:xfrm>
            <a:off x="467544" y="908720"/>
            <a:ext cx="6048672" cy="4964837"/>
          </a:xfrm>
          <a:prstGeom prst="rect">
            <a:avLst/>
          </a:prstGeom>
          <a:noFill/>
          <a:ln w="9525">
            <a:noFill/>
            <a:miter lim="800000"/>
            <a:headEnd/>
            <a:tailEnd/>
          </a:ln>
        </p:spPr>
      </p:pic>
      <p:sp>
        <p:nvSpPr>
          <p:cNvPr id="2" name="Title 1"/>
          <p:cNvSpPr>
            <a:spLocks noGrp="1"/>
          </p:cNvSpPr>
          <p:nvPr>
            <p:ph type="title"/>
          </p:nvPr>
        </p:nvSpPr>
        <p:spPr>
          <a:xfrm>
            <a:off x="467544" y="390912"/>
            <a:ext cx="8183880" cy="445800"/>
          </a:xfrm>
        </p:spPr>
        <p:txBody>
          <a:bodyPr>
            <a:noAutofit/>
          </a:bodyPr>
          <a:lstStyle/>
          <a:p>
            <a:pPr algn="ctr"/>
            <a:r>
              <a:rPr lang="en-US" sz="2800" dirty="0" smtClean="0"/>
              <a:t>Does Movie's Genre impacts? </a:t>
            </a:r>
            <a:endParaRPr lang="en-US" sz="2800" dirty="0"/>
          </a:p>
        </p:txBody>
      </p:sp>
      <p:sp>
        <p:nvSpPr>
          <p:cNvPr id="4101" name="AutoShape 5" descr="data:image/png;base64,iVBORw0KGgoAAAANSUhEUgAABHsAAAFXCAYAAAAyB0IEAAAABHNCSVQICAgIfAhkiAAAAAlwSFlzAAALEgAACxIB0t1+/AAAADl0RVh0U29mdHdhcmUAbWF0cGxvdGxpYiB2ZXJzaW9uIDMuMC4zLCBodHRwOi8vbWF0cGxvdGxpYi5vcmcvnQurowAAIABJREFUeJzs3XdcleX/x/EXQxBEhRRBUbMcx4GAqLjLbY7ShkqpOSv9ppaZOUpblrktR46gstTcaG4t98JtLhTMbYiKqCD7/P7gd+44ggpqkvR+Ph48lHPf576v6z7n3Nz353yuz2VjNpvNiIiIiIiIiIhIrmCb0w0QEREREREREZGHR8EeEREREREREZFcRMEeEREREREREZFcRMEeEREREREREZFcRMEeEREREREREZFcRMEeEREREREREZFcRMEekVzg+vXrjB8/npYtW+Lr64u/vz+BgYHMnTuX1NTUnG7eHZ04ceKhb/O7776jQYMGeHt7U79+fdasWXPX9ZOSkvjpp59o3749NWrUwNvbm7p169K3b19279790NuXE1JSUpgzZw6BgYFUrVoVHx8fWrRowfjx47l+/XqOtWvQoEGYTCbq1Klzz3UnTpyIyWTCZDKRkJDwj7ftwoUL3Lx50/g9O23NKd26dcNkMlG+fHkuXbqU6Tovv/wyJpOJGjVqkJyc/Ihb+Lf0r2f6n0qVKlGzZk26dOnC9u3bc6x9j4PMjl/58uXx8/OjWbNmjBo1yuo9nF1JSUn8+eefxu87d+409rNp06aH0YVsOXfunFVfmzVrlmGdLl26WK2zc+fO+9rX7X3/r4qMjKR8+fKYTCZ69OiR6TrHjx83jvfw4cPvaz9ms5nw8PAHaaqIiGRCwR6Rx1x4eDitWrVi6tSphIeHEx8fT2xsLPv27WPYsGH873//IyUlJaebaeXy5csMGjSInj17PtTtbt26ldGjR3PhwgWSkpK4ePEi9vb2d1w/MjKSV199leHDh7N//36uXbtGUlISUVFRrF69mo4dOxISEvJQ2/io3bx5ky5duvDJJ5+wb98+bt68SUJCAhEREUydOpWXXnrpjoGB/6LExESmTp1KixYtuHbtWk43J1ssN79ms5nffvstw/LIyEgOHz4MQKNGje762cgpycnJREdHs337drp3786OHTtyukmPFbPZzK1btzh16hRBQUG8/fbb97Wd7du306ZNG5YtW/aQW/jwnDp1isjISOP35ORkDhw48MDbfRz6/qh4eHjg5+cHwI4dOzINHq5fv974/3PPPZftfRw6dIj27dvz/fff339DRUQkUwr2iDzGYmNj6dWrF5GRkbi6ujJ8+HDWrFnDDz/8QOXKlYG0C7F/20XUl19+yeLFizGbzQ91u+kv9KdOncqyZcuoWbNmpuumpKTw7rvv8scff2BnZ0ePHj1YtGgRK1asYMiQITg7O2M2m/noo484derUQ23nozR06FBCQ0OxtbWlZ8+eLF++nIULF/LCCy8AcPbsWT766KMcbuW9de3alY0bN7Jx40YcHR3/sf0sWrSI8ePHc+vWLavHBw8ezMaNG1m8ePE/tu8H1aRJE+zs7ABYt25dhuXr1683PnOZZUXklLVr1xqv7bp16/jyyy+xt7cnJSWFyZMn53Tz/vVee+014/ht2LCBkJAQatSoAaTdoIeGhmZre4mJiXTp0iVDpkWVKlWM/dzpvPqopc++PHToEHFxcQ+0vTv1/b/Mcq5ISkpiw4YNGZb//vvvALi7u+Pv75/t7ffo0eOhBOlERCQjBXtEHmNz587lzJkzAEyaNIm2bdvy5JNPUqtWLYKDgylUqBAAS5cuzclmZvCwgzwW6W/Q69evT9myZXF2ds503ZCQEPbu3QvAJ598woABA6hUqRKlS5emc+fOfP7550DaBe6/+Qb/bg4fPsyKFSsAePvtt+nXrx9lypTB29ub0aNHU7duXSDtm+yoqKicbOo9ubi44Onpiaen5z+6nzu9NwsWLIinpydFihT5R/f/IJ544gmqV68OpA25uXHjhtVyy01ZgQIFqF279iNv3514eHgYr22JEiV4+eWXjeFylkwkubN8+fIZx69o0aJUqFCB999/31ie3WN4p8+Ag4ODsR8HB4cHavODKlq0KIBVIGvXrl0AFCtW7L63+0/9bXqcpQ8Mr1271mrZlStXOHjwIABNmzbF1jb7txU65iIi/xwFe0QeY8uXLwegUqVKxk2eRYECBRg1ahTz58/PMBTp+vXrjBo1iiZNmlC5cmXq1avH0KFDrVLiATp16oTJZKJdu3b3fNzy2IcffsiePXsIDAzEx8eHhg0b8t1331mtZwlAnD9/HpPJxMSJE+/az7/++ouPP/6Y+vXr4+3tTcOGDRk5cqRVvZmGDRsyffp04/fy5cvTsGHDO27TckxKlixJ27ZtMyxv3rw5/fv3Jzg4mDfeeMNq2e7du+nUqRN+fn5Uq1aNnj17EhYWZrWOpcaL5Vvibt264efnR926dRk9erRVvRTLsRsyZAhffvklfn5+1KxZk6NHjwJpNRF69uyJv78/VapU4fXXXzdubO7GMgzB3t6eTp06ZVg+YMAAgoKCCA0Nxd3d3Xg8NTWVn3/+mRdffBE/Pz+qV69Oz549jYv62/v41ltvsW/fPuM1b968OevWrSMxMZFx48ZRu3Zt/P39efvtt7l8+XKmbT1y5AivvvoqPj4+NGrUiKCgIKubgMxq9lgea9KkCZGRkfTt2xd/f39q1KjB0KFDiY2NtdrHxo0b6dChAzVq1KBy5crUr1+foUOHcuXKFWN7n3zyibF+o0aNjON2p5o9CQkJTJkyhRYtWuDj40OtWrV47733OHnyZKbHKivvhwdxp2/h4+LijCFRjRo1Ik+ePEBaduCXX35Jw4YN8fb2pkaNGgQGBt6z1tU/zXLTmDdvXqvH7/VZmD59ulG75uLFi1bP7dOnDyaTiaZNmxqPXbhwgf79+1OjRg18fX1p165dhhvaRYsWYTKZqFixItevX+ejjz4iICAAf39/3n33XatAqWVdk8lERETEPR+Pjo5m2LBh1KlTh8qVK/PCCy8wb968BzhyaSwZXoBVJtxff/3F4MGDjXNpQEAAnTt3NuojnTt3Dh8fH2P9SZMmYTKZOHfuXKY1e9I/dubMGUaNGkWdOnXw9fWlR48eGere3Lp1ixEjRlC3bl38/Pzo2bMnFy5c4JlnnsFkMrFo0aIs9a9q1aoAVq+9JcvnTtkl8fHxjBkzxuh7s2bNmD59uvHZu1vfASIiIujbty/16tXD29ubmjVr0rNnT44cOWK1n2XLltG2bVuqVKmCr68vzZo1Y9y4cRmyjlJTU/n+++9p1aoVlStXpm7durz99tsZ/pZA2rmra9euBAQE4OfnR7t27fj111+t1kn/Pt26dSsNGjTAx8eHCRMmZKn/d1KsWDHjuGzatInExERj2e+//27UBbw9W/DEiRP079+funXrUrlyZZo3b863335rPD85ORmTyWQMl12wYAEmk8l4HVNSUpg2bRpNmjQx/u6PGzeO+Ph4q/0cPHiQHj16EBAQYNTqGzhwoPG6iYj8l/37BuyLSJYkJycbF4Xe3t6ZrmPJ3Ejv6tWrtGvXjrNnzxqPXbp0iXnz5rF+/XpmzZrFk08+ed/tOnLkCEuXLjUu6M6fP8/o0aMpVqwYLVq0yPb2Tp48yWuvvUZ0dLTx2Pnz5wkODmbDhg3Mnj0bNze3bG93//79AFSvXh0bG5sMy+3s7HjzzTczPL5582Z69epFUlKS8dj69evZuXMnc+bMoXz58lbrX7x4kQ4dOhgXtLdu3eK7777D1dU1QxBpzZo1RjaGo6MjZcuW5dixY7z66qtWNwo7d+5kz549TJ06lXr16t2xj4cOHQKgRIkSFCxYMMPy29sKad+yvv3220YWiKXN69evZ8uWLUyYMIHGjRtbPefEiRN07tzZCMKcPHmSd999l6pVq1rVXFm3bh23bt0iODjY6vk3b96kU6dORj2Ic+fOMWrUKK5evcqAAQPu2D+L2NhYXnvtNauL+3nz5mFnZ2cEb3bs2EGvXr2s6lddvHiRefPmER4ezpw5c+65n9slJCTQoUMH/vjjD6vHli9fzoYNGwgODjbqXaTfZ1bfD/ejadOmfP7556SmprJ27Vqef/55IK2eleX1SX9TNnDgQKvgxrVr19i3bx99+/Zl/PjxNG/e/IHblFVms5nY2Fg2bNjAli1bgL9v6oEsfRZat27NhAkTSElJYcWKFXTv3h1Ie49t3LgRgDZt2gBpNYzatWtnFaw5cOAAvXv3Zvjw4RmCwGazmW7dulm93itXriQ2NpYZM2Zku7+xsbF06NDBKvgTFhbG0KFDuXjxIu+88062t5mUlMSlS5cYPXo0ADY2NkbwIzExka5du1oFImNiYtixYwd79uwhJCQkQ3AtOwYMGGCcVyHtXNm7d2/jSwmz2Uzv3r2N1xbSzp2WWnPZ4e/vz7Jly4iIiODKlSu4ubkZmZpVq1bNUG8nJSWFN954wyoT6NSpU4wdO5bw8HBGjRp11/1duXKF119/3SpYHR0dzfr169m9ezdr1qzhiSeeYN26dfTv39/quadOnWLatGmEhYUxbdo04/FBgwaxZMkS4/eoqCjWrVvHzp07mTt3LqVLlwYgODiYkSNHWm3zwIEDHDhwgCNHjjBw4ECrZampqfTp08cIdleqVOmB+9+sWTMOHjxIXFwc27Zto379+sDf2YKFChWy+sJp586dvPXWW1bZtidPnmTChAls27aNoKCge2YBffDBB1av4/nz55k2bRoHDx4kODgYW1tbzp49S9euXa1qCV28eJGQkBB27drFkiVLyJ8//133IyKSmymzR+QxFRMTYwQcshPs+PLLLzl79iz29vYMGDCAFStWMHz4cJydnYmKispw4ZhdR44coVmzZixfvtyqFowlm+frr782Mm48PT2Nbyzv5MMPPyQ6OhpnZ2eGDx/OihUrGDBgAHZ2dpw8edKY/WPu3Lm89tprxvM2btzI3LlzM93m1atXjWBU+owWy7K//vrL6sdyM5iamsonn3xCUlISPj4+zJs3j0WLFuHv709cXBxffPFFhn2dOnWKSpUqsWTJEsaPH28UxbUcj/Ru3LhhZD6NGTMGe3t7hg8fTlxcHE8++SQ//vgjv/76K40bNyY5OZlPP/30rinwloyV7Lw/FixYYFzAt2nThiVLlvDdd99RsmRJkpKSGDhwoFXgDdIuwuvXr8/y5cvp27cvkHbTGRoaymeffcayZcuMgOT27dsz1MOJj4+nbNmyzJ8/n5kzZxrBxu+//z5Dttmd+lmwYEHmzp1LcHCwcXGf/hgvWLCAlJQUypYty8KFC1m1ahUvv/wyAHv37uXmzZt07drV6kZt7ty5fP3113fc75QpU4wb/x49erBs2TK+/vprChUqRGxsLO+9955VUBCy9364H4ULFzYCJJs3bzYCPJbXNH/+/EZ20s2bN43aPu+++y5r165lwYIFeHt7Y29v/8iye3x8fIxsnKpVq9K/f3+SkpIoVKgQ7777rrFeVj4LHh4exhA1S5AB0gKNCQkJ2NjY0Lp1awDGjRtHVFQUbm5ufPvtt6xYsYLAwEAARowYkaEYbWpqKlevXuWHH37gl19+wcvLC0g7zrcPmcuKoKAgIiIicHR0ZPTo0axcuZI+ffoAMG3aNKuA/N3MmDHDyK6xZEBYMnU6duxoBHW3b9/OmTNnsLW1ZeTIkaxbt45JkyZhZ2dHUlISO3bsoGjRolbBvy5durBx40Zj2NTd/Pnnn0yePJlFixYZn/fw8HCOHTsGpL0HLYGeZ555hpCQECPwGxMTk6W+WpQuXdoIYO/atYuwsDCuX7+Ora0tVapUybB+SEgIoaGh2NjY8OGHH7Jq1So+/fRTbG1tWbJkCaGhoXft+9q1a7l69SrOzs5MmzaNdevW8fHHHwNp521LzRnLkOmqVasSEhLCmjVrjC8Njh49yvnz54G018IS6GnVqhW//vqrEfS9ceOGke0aERHB2LFjgbQvdWbNmsXChQuNIH9wcDBbt2616qvlcxASEsLkyZONY32v/t9NZkO54uPjjfdZkyZNjOCN5e/ErVu3KFy4MN988w3Lli2jW7duQNrQu6lTp2Jvb8/GjRuN17FVq1Zs3LgRHx8ftm7dagR6evXqxcqVKxk/fjx58+Zl+/btxrLffvuNmzdv8sQTTzBr1izWrVvH6NGjyZMnDzdv3lSBdxH5z1OwR+QxlT5DIatj3m/evMmqVauAtCmYe/ToQenSpWnbtq0xM9a+ffseqDhlvnz5+OKLLyhTpgydOnWiTJkyQFoQBdLqili+Pbazs8PT0xMXF5dMtxUREWF8W9uzZ0/atm1L6dKl6dGjB6+88goAq1at4ubNm7i7u5MvXz7juZ6enhkCORbpv1G8faay9957j2effdbqp3379kDaxbole6Rz5854eHhQqFAhI1i1a9euTGvfjBgxgvLly9OiRQvjRttyPNJzcHDgvffeo3Tp0tSrV4/o6GhjmELbtm0pVaoUBQoU4K233gLSiivfPrQqPUvfslMTYf78+UDazZSl3fXq1TO++b1582amgYmPP/6YMmXK0LlzZ+Ox2rVr0759e8qWLWtkiKSmpmZ6Yzdy5Eh8fHyoUaMGgwcPNtqf1em3P/roI/z8/KhTp46RzRITE2MMURgzZgzbt28nKCgIb29vChcubJXBduPGDVxcXKy+BS5cuDBPPPHEHfe5YMECIC2DbsCAAZQtW5bnnnuOIUOGAGlBsG3btmV4XlbfD/fLMiOO5Vv41NRUY0hXgwYNjHordnZ2xnCuvXv38ueff/L000/z448/sm/fPsaPH//Q2pQdlvf44sWLjeyG7HwWXnrpJSCtVs3p06eBv4NpAQEBeHl5kZqaasxY1qpVKypWrEi+fPl48803yZMnD7GxsZlOL96vXz9q1apFlSpVjOCy2WzOEADNCstNc7169QgICMDZ2ZlXXnkFLy8vUlJSWLlyZba3aVGrVi2+/vprq4D7s88+y759+1i+fDlt2rShWLFieHh4GOfNmJgY7Ozs8PDwMJ5jqZWVfljYnXTr1o3GjRtTqVIlq2m6LcfGklllCW5VqFCBOnXqMGzYsGz3z8bGxsia2717t/HeKFOmTKaZHJZjXalSJZo2bYqTkxP169c3trF8+fK79j0wMJA9e/awZMkS6tevj4eHB0899ZSxruWcZhkyd/bsWQ4cOICdnR39+vUjNDSUTZs2GQFCSyDV2dmZzz//nHLlylGvXj0+//xzvvjiC+Pv8eLFi0lOTiZPnjxMnDiRatWq4e3tzYQJE3B1dQXIdNhft27dqFChAo0bN8bR0TFL/b+bEiVKUKlSJSAtGys1NZVt27YZgfv0s3Bt2bLFGEL50Ucf0axZM8qWLcvAgQONwt6WNnt6ehqZtXnz5jXqQVna6+HhQWBgIM7Ozvj7+/Pss88Cf3+eLdcS169fZ+fOncTGxtKqVSs2b95MaGgoTZo0uWu/RERyOw3jEnlMubq6YmNjg9lsvuONYmpqqlVg488//zQyDSyztVik//3EiRNGkCYzdwseFC9e3KpGhOVbu/upSXLixIlM22f5fe7cuSQnJ3Py5EmrWgv34urqSt68eYmPj89Q1+NuLDeOQIZUfUg7LsePH7cKMrm4uFjdQNzteBQtWtSqoHT6b/bHjBnDmDFjMjwnLCwMX1/fTNvr5ubGqVOnsvz+gL+PebVq1ayW+fn54ejoSEJCQoZgYP78+Y1i4Onbn/5mKP3jt/fd2dnZKvCSflhiVjJ7ACMoAFgNWUtJSTGyZ8LCwli2bBl79+7l1KlTRq0Jy3rZcfXqVWNIx70+S5YbFMje++F+NW3alOHDh2M2m1m7di0FChQw3gPpv6F3cnKif//+fPXVV2zatIlNmzZhZ2dn1NcIDAx8oGE9WWUZvjhp0iTWr1/P9evXsbGxsTpO2fksNG7cmIIFCxITE8Py5ct57bXXjKDbiy++CKQFICzZOD/99BM//fRTptu7fejpnd5nt2dw3S6zc6aluP66desynT0ts9otmXnttdfo1q0bu3fv5rPPPiMuLo4zZ85QoUKFDOtevnyZ5cuXs337do4ePWo1JC795+F+pD82lkAE/H1sLFktJUqUsFp++1DHrPL392fjxo2EhoZy6dIl47HMWI71oUOHrD6PFlk51hcvXmThwoWEhoYSFhZmVbvGcux69uzJ9u3buXTpkpH5U6xYMerXr8/rr79unBMt7+fixYtbnRvT15OCv8/HxYsXtyo87eLigre3N1u2bMn0y5mnn376off/ueee4/Dhw1y5coW9e/ca2YJubm4EBARkaDNkfm7csWMHUVFRxMTEZDq8OH17IyMj79re1q1bs2jRIg4cOMA333zDN998Q8GCBalduzaBgYH/mlnjRERyijJ7RB5TDg4OlC1bFvi7Nsvt3nvvPTp16sTs2bMBjJvezKS/0L+9hs3tNwHpL3Jvd/vNYVa+Eb6T+21vVlSrVg1Iqy2Q/kb/hx9+ICwsjLCwMKsL2Hu1x8JSi8UiO8fj9gynrBy72/eXnuWb2HPnzmW63uzZs2nZsiWTJk0yvn3Pyj5vP97pg3vpA0Tp+3631+j291f6NmR1dpf0+8qsD+PHj6dLly4sWbKE8uXLM3ToUKtizNl1v+/Nh/n5uJMiRYoYQ1l+//13I5CQL1++DDWeunTpwrJly3jrrbeoWLEiZrOZ/fv3M2LECLp27frAAYCs8PT0xNvbm2+++QaTyQTA1KlTjcwpyN5nwcHBwQjSrF69mnXr1pGUlISzs7MR7MrK9jLL1kn/Xr/XNtIHeDI7Z97r+Xf7bKeXL18+SpQowYsvvmgMaz1//jw9e/a0GjJ55MgR4/OekJBA9+7d+f77762Cag/iTucBC0sW2cOafckyXPH48eNGBmD6Gk/pPeix3rhxI61btyYoKAhnZ2f69OnDrFmzMqxXunRpY4jUs88+S758+bhw4QKzZ8+mdevWxpA2yzG4V5D3bu22bCOzc2t2/5Zk5b2WPntnzZo1RrZg48aNrbZ/t31l9e92Vtvr5OTEnDlzmDhxIs8//zzu7u7ExMSwcuVKOnfubGSqioj8VynYI/IYs1x8HT16NMPsTGfPnmX9+vWEhoYaM5wUL17cuEnduXOn1frpn1+uXDkAqxl70stqtsWdWC7y7nXRX6pUKeP/t9cUsLQ3T548VhkkWWUZ6hMVFZWhYDCkZXrc3u/ixYsb///xxx+NoNC2bdtYsWIFhw8fpmXLltlui8XtAYT0+/vyyy+N/VmGE/zxxx+ZFpG2sAydSklJ4eeff7ZalpSUxNy5cwkPD2fq1KnGzZnlmO/Zs8fqwnz//v1G/RfL++NhiY+Pt5rRxjILGVgfg/t169YtgoKCAHjrrbcYP348r732Wqa1jNLfgNzt/VmgQAFjiFdWPkuPmuXcEB0dbRSfbtCggdUN+c2bN9m9ezd79uzhzTffZPHixYSGhhpDSPbu3ftAQzqzy8HBgeHDhxvvxa+++srInsruZ8EylOvYsWNGsLtZs2ZGFoWrq6txQ2yZASksLIzDhw8zf/589u/fz2effZbtPljOmWB93vzrr78yrGvpU5s2bYz9h4WFMX/+fPbs2WO8Z7OjZcuWNGjQAEgriDt58mRjWXBwMHFxcZQoUYL58+fTu3dvatSokeE8l9XPQHZZ+nv27FmrQNqePXvua3uVK1cmT548mM1mY2bGO2X2WPZdvXp1q2MdEhLCzp07jeHNd+r71KlTSUpKIiAggJkzZ/Lmm29myJ6xZHZu2rSJ8uXLM336dHbt2sXs2bNxcnIiISHBqNNTokQJIC0ol35Y68yZM+nevbtRYNtyPj537pxVFmpsbCyHDx8GMj/H3Olvyb36fzclS5Y0ssXmzZtnDFlOHwRK32a4899tT09PChQoAGR+PWBpb8mSJa3a++uvv7J161b27dsHpB2/TZs2YWtry5gxY9iyZQurVq0ygsYK9ojIf52CPSKPsU6dOuHp6QlA7969WbhwIadPn2bDhg288cYbxgwnlll+8ufPb9wILFy4kODgYCIiIliwYAFTp04F0i4GLRexluFIp06dYtu2bSQlJfHtt99meuOSHZaaIdeuXePYsWNWw6PSK1OmDBUrVgTg22+/ZcGCBURERBAcHMzChQuBtHobd6r5czetW7c2sh/Gjh3LF198YdT4WLFiBS+99JJxMW1Rvnx540L2q6++Yvfu3Rw6dIgBAwYY9VduL+r6IAoWLEitWrUAmDx5Mps2beLYsWN88skntG7dGn9//7tOL1utWjXj9Z48eTJff/01ERER7N+/n969e3P8+HEA2rdvb6TTv/DCC0BaYdUPP/yQsLAwtm7dyqBBg4C0IMc/MUNT//79CQ0NZe/evXz55ZdAWqaApf8PIikpyRhKsnXrVo4fP87WrVutatJYsrss702AP/74w/gmPjOWY7VlyxZjVps1a9YwYsQIIO1G5WG0/340a9bMuImyZHfcPjXy8ePH6dChA8OGDePjjz/m+PHjREZGWtWdyko228Pk4+Nj1MK5ceOGMVwru58FHx8fI/PR8jm2zMJlYblJ/emnn1i1ahXh4eGMGTOGtm3b4u/vf19BiPRDOC3DTA8ePJhpXRXL/pcvX878+fOJiIggKCiItm3bUq1aNWNq7cTERKNY/N2yKi2GDRtmBLV++OEHTp06BWAM2YqMjGTDhg0cP36cjz76yDhnWbJM7O3tjfeOpcDy7QGh+2EZopSYmMigQYM4duwYGzduzDSolpU+582b1/j7AGn1Xe4UHLYc6127djF9+nQiIiJYvHgxL7/8MjVq1DBmybpT3y3H7sSJE+zatYvDhw8btcXg7/NHnz596NevH/369WPbtm1cuHCByMhIq2Ob/lgkJCQwZMgQjh07xrZt25gyZQpbtmwxZkx7/vnnsbGxISkpib59+7Jnzx4OHTpEv379jOyWdu3a3f3AZ6P/KSkpxnG/fap4+PscYjmnuLq6ZhgqVa9ePSMQPnz4cNauXcuJEycYNWptc4USAAAgAElEQVSUUTDZUgcP/j7nnj59mhMnTnD16lWjvWfOnOGrr74iIiKCtWvXEhgYSJ06dfj0008BmDRpEj179qRfv34sXryYM2fOcOnSJeP9+qjPXyIi/zY6C4o8xgoUKMC3335Ljx49uHLlilEYNr0OHTpY3eQNHTqUQ4cOcfHiRUaOHGk1pWuRIkWMG1VIm2EjJCSE1NRUunbtio2NDba2tlSoUMEq+yK7LPWA4uLiaN26Na+++uodh9SMGDGCTp06cf36dT788MMM20l/wZ0dNjY2TJo0id69e7Nv3z5mzpzJzJkzM6xXoEABY4YpW1tbPvjgA3r37s3Ro0fp0KGD1bpvv/32fQWe7sYyFO/8+fMZpubu0KHDPTNfvvrqK958800OHDjAlClTmDJlitVyX19fq/pDHTp0YMOGDWzdupVFixYZWWGQlrUwcuTIO9ZZuF9PPvkkly5dolOnTlaP9+7d26q2x/0qUKAA1apVY/fu3ezbt8/I6krv6tWrPPnkk1a1qvr160fp0qXvOFNW37592b59O2FhYUyfPp3p06cby1xcXBg7dmyO3Wx4enri6+trTIXt7OzMM888Y7WOv78/L7zwAkuXLmXZsmUZpqtu3LhxhuyFR6Ffv36sWbOGS5cuERISQseOHfH29s72Z6FNmzZGhkSxYsUy1A/p1asXv/32G9HR0RmmOW/UqNEdhwTdjZ+fH0WKFOHSpUssXLiQRYsWYTabqVSpUobaWZ06dSIkJITTp09bFVKGtGCV5by9b98+Xn/9dSBt5q3bX8fbFStWjD59+jBy5EiSkpIYOXIk3377LQ0bNuS3334jMTGRXr16ZXieJdvG1taW0qVLEx4ezurVq1m9evVDyZAICAigXr16bN68mQ0bNhjDgNJnglgCLVnts7+/vzET1p2yeiAt42n27Nns37+fsWPHGjNcQdr5xxIwuVPfGzZsyLFjx4iOjqZjx44Ztn/16lVjpqv//e9/XLhwIcMskwULFjT2U7t2bVq1asWyZcsy1GxycXExzskVKlSgd+/eTJw4kYMHD1rNOAlpmYpZqUuT1f5fvHiRRo0aAfDJJ5/w6quvWm3nueeeY8KECcbvDRs2zHCOc3Bw4KuvvqJ3795ERUXRu3dvq+U1a9a0+vyWLVuWyMhIdu/eTatWrZg4cSJNmzalcePGrFu3ju+//57vv//eWL9QoULGzF5vv/02mzdvJioqyvhCwsLW1pbu3bvf89iIiORmyuwRecxVrFiRZcuW0bVrV0qWLEmePHlwcXEhICCACRMmZJjpxDIla7du3Yz13d3dad++PQsXLjTSyyHtZm/o0KF4eXnh6OiIn58fQUFBVK9e/YHa3LZtWxo0aICLiwuurq4ULlz4juuWL1+epUuX0r59e4oWLUqePHnw8vKiW7du/PLLLw8UeChcuDAzZ85k5MiR1KxZkyJFihjHo169egwbNoz169dbZQQ0atSI4OBgatWqhYuLC87OzlSuXJnx48cbNycPk4+PD3PmzKFhw4ZGYely5coxbNiwDBe3mXF1deXnn39m8ODBVKpUCWdnZxwdHSlfvjzvv/8+P//8s1WBUDs7O2bMmMGHH35IpUqVcHJyMjLCLO142IoVK8ZPP/1E9erVcXR0pESJEgwbNuyuQ9Sya/z48TRv3hxXV1cKFChAlSpVmD59upEZt3nzZiDteHfp0gV3d3ecnZ2N2XMyky9fPubNm0ffvn0pU6YMjo6OuLm50apVKxYuXJitouH/hPTDK5555plMiy2PGDGCYcOGUalSJfLnz4+DgwNPP/00ffr0ybHZuFxcXIzArtlsNgLQ2f0stG7d2rgRbd26dYYaIcWLF2f+/Pm0atWKQoUK4eDgQKlSpXj33XcZN27cfbU9b968zJgxg2rVquHo6EjRokXp27dvpsHs/PnzM2fOHAIDA/Hw8LA6twUHB1tlmVlktYbV66+/bgy5+f3339m+fTuvvPIKH3zwASVKlCBv3ryUKlWKnj17GjNnWaZFBxg8eDDlypXDwcGBkiVLZnm/9/LNN9/QsWNH3NzccHZ25rnnnmPGjBnG8vTD4Czutu/0AZ67Befs7e0JCgqiR48eFC9enDx58uDh4UG7du34+eefrYZ0Ztb3Xr168eabb1K0aFGcnJyMLxpatWoF/H3+eOaZZ/j5559p2LAhRYoUwd7ensKFC9O8eXN++eUXq7+vo0aN4oMPPqB06dLG352mTZsyZ84cq6Bz7969mTZtGnXq1KFAgQLkzZsXX19fxo0bx3vvvXe3w31f/bfI7Lg/9dRTVsPGbh/CZfHss8+yYMECWrVqhbu7uzHcul+/fsyYMcPqdX7nnXfw9vY2Pi+W89T48eN59913eeqpp3BwcKBw4cK0bNmSOXPmGMexePHizJ07l3bt2hn9yp8/PzVr1mTGjBlG4EpE5L/KxvwwB2SLiIiIyEN18eJF6tevz7x58+44+96/XUREBBcvXqRYsWIUL17cCGZdvnyZOnXqANZZPLmhz4+jpKQkqlatyldffZVhNjoREXm8aBiXiIiIyL9UdHQ0X331Fe7u7pQvXz6nm3PfIiIi6NOnD5BWLPyDDz4gJSWFH3/8EcAYIgy5p8+Pm7i4OMaNG4eNjY0xY6WIiDy+FOwRERER+Ze6cOECp0+fZsaMGVazqT1uateuTYkSJYyZItevX2+13DJ1NuSePj9uYmNj2b59O1OnTqVIkSI53RwREXlAGsYlIiIiIv+4s2fP8s033xAaGsqVK1ewsbGhZMmStGjRgjfeeCPTOkUiIiJyfxTsERERERERERHJRTQbl4iIiIiIiIhILqJgj4iIiIiIiIhILqJgj4iIiIiIiIhILqJgj4iIiIiIiIhILqJgj4iIiIiIiIhILqJgj4iIiIiIiIhILqJgj4iIiIiIiIhILqJgj4iIiIiIiIhILqJgj4iIiIiIiIhILqJgj4iIiIiIiIhILqJgj4iIiIiIiIhILqJgj4iIiIiIiIhILqJgj4iIiIiIiIhILqJgj4iIiIiIiIhILqJgj4iIiIiIiIhILqJgj4iIiIiIiIhILqJgj4iIiIiIiIhILqJgj4iIiIiIiIhILqJgj4iIiIiIiIhILqJgj4iIiIiIiIhILqJgj4iIiIiIiIhILqJgj4iIiIiIiIhILqJgj4iIiIiIiIhILqJgj4iIiIiIiIhILqJgj4iIiIiIiIhILqJgj4iIiIiIiIhILqJgj4iIiIiIiIhILqJgj4iIiIiIiIhILqJgj4iIiIiIiIhILqJgj4iIiIiIiIhILmKf0w2Qh8NkMln9bmdnR4ECBfDz8+PDDz+kRIkSOdQyEREREREREXmUFOzJRWxtbWnQoAEAqampHDlyhPXr13Px4kWWLFmSw60TERERERERkUfBxmw2m3O6EfLgTCYTDg4O/PHHH8ZjUVFRNGjQgKSkJFasWEHp0qVzsIUiIiIiIiIi8iioZk8u5u7ujrOzMwC3bt0C4ObNmwwaNIiqVatSrVo1PvjgA2JiYgB4/fXXMZlMbN++3djG2LFjMZlM/PTTTwDs3buXV155BW9vbxo3bszs2bONdRctWoTJZGLKlCkMHTqUKlWq0KxZM0JCQox1OnXqhMlkYv/+/UBaQMpkMtGwYUNjnYiICF5//XUqV65MvXr1mDRpEopJioiIiIiIiGSNgj25VGJiIiEhIcTExODs7EypUqUAGDJkCIsXL6ZYsWI8/fTTLFmyhL59+wLQpk0bAFatWmVsZ9WqVdjb29OiRQsuX75M9+7dOXbsGNWqVSMxMZFPP/3UKpgDEBQUxM6dOylevDinTp3ik08+4caNG1lqd0JCAt27dyc0NBRfX1+cnJyYOHEiU6ZMeQhHRURERERERCT3U7AnF0lMTMRkMmEymahcuTIDBw7Ezs6OIUOG4OLiwpkzZ1i9ejVVqlRh6dKlzJs3j1atWrFjxw6OHTtG06ZNcXJyYu3ataSkpHDo0CHOnDlDnTp1KFSoELNmzSIuLo6hQ4fyww8/8Ouvv+Lk5MSPP/5o1Y6CBQuyZMkSFi9ejJeXF7du3SIiIiJLffj111+5ePEib775Jj///DPLli3Dy8uLmTNnkpqa+k8cNhEREREREZFcRcGeXMRSoNnLywsADw8Pli5dStu2bQEIDw8HYN++fZQvXx6TycSyZcsAOHToEC4uLjRq1IgrV66wa9cuVq5cCcALL7xg9fxhw4ZhMpkICAjg1q1bhIWFkZSUZLSjatWqODk5YW9vT8mSJYG0QFRmbh+eZdnHtGnTjKDV+fPnuXbtGufPn3/wgyQiIiIiIiKSy2k2rlzE3t6eqVOnkpCQQI8ePQgNDWXo0KH8+OOPODg4kJycDECxYsWoUKGC1XNdXV0BaN26NcuWLWPdunVs2rQJZ2dnGjVqBGAEdKpWrWqsb5GQkGD838nJyfi/nZ0dkDGoY8nSuT0IZGljpUqV8PT0tFqmuj0iIiIiIiIi96bMnlzI0dGRUaNGkT9/fvbu3cvkyZMBjNm4ChQowDfffMOUKVPw9fXFx8cHX19fAOrUqYO7uzshISGcPn3aGNoFUKZMGQAaNWrElClTGD58OB4eHjRp0gQXF5cstw3g0qVLABw8eNBquaWNfn5+TJkyhQkTJuDp6UmtWrUoXrz4gxwWERERERERkf8EBXtyqaJFizJw4EAgrWByeHg4pUuXpk6dOhw7dowWLVrwyiuvMG7cOH755Rfy588PpGXitGrVyiiobBnCBdC+fXscHBwYPXo0HTt2pHXr1syePZvjx49nuV2WjKLhw4czcOBAvvjiCyP7B+D555/H1dWVWbNm0a5dO1q2bMmsWbPYtWsXtrZ6u4qIiIiIiIjci+6ec7G2bdtSt25dkpKS+PTTT4G0qdRbt25NdHQ0ERER1K1bl+DgYPLmzWs8zzIrl7u7OzVr1jQeL1GiBDNmzKBy5cocOHAAs9lMt27d6N+/f5bb1KNHDxo0aMD169c5dOgQI0eONLJ9AFxcXPjxxx+pUaMGYWFhXL9+nZdffpkRI0Y86OEQERERERER+U+wMasQioiIiIiIiIhIrqHMHhERERERERGRXETBHhERERERERGRXETBHhERERERERGRXETBHhERERERERGRXETBHhERERERERGRXETBHhEReWRMJpPVT8WKFalZsyY9e/bk7NmzWd5OUlISwcHBxu+LFi3CZDIxbNiwf6LZIvIvlv6ckv48MmHCBOPxQYMGZXl7586dY/ny5f9EU0VE7qhZs2aYTCZWrFhh9XhiYiJVqlTBZDIRERFxz+0kJiby/fff/1PNlMeIgj0iIvJI2dra0qhRIxo1asQzzzyDg4MD69evp3fv3lneRps2bRg/frzxe9GiRWnUqBEVKlT4J5osIo+J3bt3G//fs2dPtp8fGhpKq1at2Llz58NslojIPTVt2hSAdevWWT2+Y8cO4uLiKF26NKVLl77rNlJTU2ndujXffPPNP9ZOeXzY53QDRETkv8Xe3p4pU6YYv0dFRdGgQQOOHTtGRETEPS9kAMLDw3FwcDB+r1WrFrVq1fpH2isi/37Ozs7ExcWxe/duXnzxRRITEzl48KDxeFadO3eOW7du/YMtFRHJXLNmzZg+fTqbNm0iKSmJPHnyALB+/Xpj+b2kpqZy8uRJnJ2d/9G2yuNBmT0iIpKj3N3djYsSy01WeHg4nTt3xt/fHz8/P9q3b88ff/wBQMOGDYG0NGWTycTOnTszDOOaOHEiJpOJuXPn0rdvX/z8/HjhhRfYvHmzsd/Y2FgGDhxIlSpVaNiwIWvXrqVOnTrG9kXk8eHm5kaJEiWMzJ4//viD+Ph4fH19M6z722+/0bJlS7y9vWnZsiVr1qwBYOfOnQwePBiAuXPnGueCyMhI/ve//xEQEICPj0+Gc0lISAgtWrTAx8eHOnXqMHToUOLj443lERERdO/eHV9fX2rWrMmgQYO4ceOGsfzo0aN0796dKlWqEBAQwKBBg4iOjjaWm0wmWrZsydChQ/H392fMmDF37YeIPJ68vb3x8vLixo0bVtmFGzZsAP4O9qxYsYLWrVvj4+NDgwYNmDJlCqmpqcDf10hxcXGYTCbjnLhu3TpatGiBt7c3rVq1ssoeioyMpG/fvtSsWRM/Pz9eeukltm7d+ii6LP8wBXtERCTHJCYmEhISQkxMDM7OzpQqVQqz2Uzv3r3ZsWMH5cqVo1SpUuzfv58hQ4YAUKdOHeDv4WBubm533P6oUaP4888/KVy4MGFhYXz00UfGBdHIkSMJCQkhb968eHl5MWDAAK5fv/7Pd1pE/hFVqlTh1KlTREVFGUO4qlSpYrVOWFgYffr04cKFCwQEBHD58mXeeecdQkNDcXNzo2LFigB4eXkZ55rBgwfz22+/UaxYMSpWrEhYWBj9+/cnJSWFY8eOMWjQIKKioqhRowZOTk7MmzeP0aNHAxAfH0+PHj3YsmULZcqUwc3NjcWLFxvnszNnzvDaa6+xZcsWypUrZyzv2rUriYmJRrsjIiJYuXIl5cqVo3Llynfth4g8viwBnd9++w2AY8eOceHCBZ588knKly/P0qVL6devH3/++Sd+fn7ExcXx9ddf8+WXXwJ/XyPZ2dkZ10hHjhyhT58+XLx4kYCAAKKioujTp49xnvz0009ZvXo1Xl5e+Pn5ERYWxv/+9z+ioqJy4AjIw6RhXCIi8khZMnLSs7OzY8iQIbi4uBAfH0/Xrl0xm80EBgaSnJxM7dq1OX36NACff/458+bNsxoOdujQoUz3Vbp0aX755RdiY2OpV68ef/31F1euXMHZ2ZmFCxeSN29eFi9ejKenJwsXLjRuwETk8VOlShWWLl3Knj172LVrF3Z2dhkye4KCgkhJSWHixInUrVuXP//8k+eee46ZM2cyadIkOnXqxODBg6lbty6fffYZAM8//zw1a9bkzTffNH4/fvw40dHRnD9/HrPZTKNGjfjkk09ITExkwYIF+Pj4APDrr79y4cIFWrVqxdixY0lMTKRXr164urqSlJTE9OnTiYuLo2fPnvTr14/k5GS6dOnCrl27WLFiBW3atAHAbDYzceJEY7jqBx98cMd+BAQEPKpDLiIPWbNmzQgODua3335j2LBh/P7778bjAF9//TUA06ZNo1atWly6dIkWLVowa9YsevToweeff86iRYtwdHQ0rpH69+9PamoqU6ZMoVatWoSHh9OyZUtmzpxJ1apVOXv2LHny5GHEiBGUK1eOtWvXEhcXh729QgWPO2X2iIjII2Vra0uDBg3w8vICwMPDg6VLl9K2bVsA8ubNy3PPPUdycjJ9+vThmWeeISYmhoSEhGzvq3bt2tja2pI/f37c3d2BtGDT2bNnSU5OpkKFCnh6egJ/F0YUkceTv78/kFZked++fZQvXx4nJyerdcLDwwHo3r07JpOJ5557DrhzwBigefPmPPHEE/Tv35/69etz/PhxABISEqhRowblypVj8eLFBAQE0KdPH+zs7KhUqZLV/ixBGgcHB4KCgvj888/JkycPBw4cAOCFF14A0mqatWzZEsBYZpE+S+l++iEi/36+vr54enoSGRnJH3/8YQR7mjZtyuXLlzl37hweHh7GOaVIkSLUrl2b1NRUY7j77U6cOAFAly5djGGh8Pf5omPHjiQlJfH888/TqFEjtmzZwlNPPXXXzGl5PChcJyIij5S9vT1Tp04lISGBHj16EBoaytChQ/nxxx9xcHDgxo0bBAYGEhkZSefOnenYsSMDBgwgMjIy2/tKf6NnZ2cHpH1DnpKS8tD6IyL/DuXKlcPFxYWlS5dy48aNDEO4AJKSkgCoW7cujo6OxuN58+bNdJspKSl069aNAwcO0LFjRz777DMmTZrEgQMHMJvNuLi4MH/+fFavXs2mTZsIDQ1lx44dLFmyhEWLFmE2m43tWMTHxxv7s7GxybBPy3PSL7O3t7dqY3b7ISKPBxsbG5o0acJPP/3E3LlzOXToEF5eXlSuXJmrV69m+pzMzhnpJScnAxnPF5Z6ie3bt8fX15eVK1eyc+dOFixYwNy5c5k6dSr169d/iL2TR02ZPSIikiMcHR0ZNWoU+fPnZ+/evUyePBmArVu3cvLkSerWrcs777xDyZIlrYqVQtoFjeXi5m7udOFTsmRJ8uTJw5EjR/jrr78AWL58+QP2SERykq2tLb6+vkbx48yCPWXKlAGgbdu2TJkyhffeew8vLy9atGhhbAP+vnk6cuQIe/bswWQyMXjwYPz9/blw4YKxvY0bNzJkyBBsbW0ZO3YsGzduxN3dncOHDxMdHW3sz1LsNCkpiZYtW1K3bl2uXbtm1AhaunQpkHZTtmLFCgD8/Pys+padfojI48uSqbdw4ULMZrMxhMvNzc3I+tm+fTsAly5dYvv27djZ2VG5cmXjXGGpTwh/ny9effVVpkyZwjvvvIOXlxfNmzcnISGB4cOH8+233/L222/zyy+/MGjQIMxmM9u2bXuU3ZZ/gDJ7REQkxxQtWpSBAwfy0UcfERQUxPPPP0+xYsUAWLNmDa+//jrHjx83CpXGxsaSL18+3NzcuHr1KoGBgfTr1y/b+82fPz8tW7YkJCSEF198kTJlymj4g0guUKVKFSOwUqVKFc6dO2e1vEOHDqxcuZL333+fOXPmcOzYMa5du0apUqUAjGELq1ev5sKFC4wYMQJ7e3sOHz5MYGAgFy9eNIqWxsXF4erqyurVq1mzZg0LFy7k+vXrREVFGcWYn3/+eSZOnMjq1at56aWXiI+P59y5czRo0ABXV1e6devGypUrmTp1Kjt27ODatWucOnWKSpUq0bx58zv28179EJHHl7+/P+7u7sa5xjLM3MbGhl69evHxxx/z1ltvGcWUb9y4QefOnfHw8ACgYMGCxMTEEBgYyPvvv0/Hjh1Zs2YN7777LlWrVuXo0aPExMRQunRpHB0dOXXqFJs3b+bo0aOULFmSffv2AVC9evWcOQDy0CizR0REclTbtm2pW7cuSUlJfPrpp/j4+NCvXz/c3Nw4evQo1atXp1GjRgDs378fgN69e+Pq6kpERITVFMfZMXToUFq0aEFcXByRkZGMHTsWgDx58jycjonII2ep21OkSBGjLlh61apVY/z48Tz11FPs2bMHZ2dn3n//fTp06ABAzZo1qV+/PgkJCZw7dw53d3c+++wzPD09OX78OE8//TQvv/wykHY+8vX1ZfLkyZQvX54DBw5w4cIFGjduzLfffgukDSUNCgqiZs2ahIeHEx0dzYsvvsjIkSOBtKFns2bNom7dukbR55deeong4OC7novu1Q8ReXzZ2trSuHFjIK2uYfosv8DAQEaPHs3TTz/Nvn37cHZ25r333mPQoEHGOpZrpJMnTxIfH09AQABjx47lySefZM+ePbi4uDBw4EACAwMBGDduHO3btycuLo7Q0FCKFCnCxx9/TJMmTR5tx+WhszFnJQ9eREQkl5kwYQLu7u40btwYDw8PYzabqlWrMnv27JxunoiIiIjIfdMwLhER+U/atm0bBw4cICgoiDJlyhizWDz77LM53DIRERERkQejzB4REflPOn36NJ9//jn79u3j1q1bFC5cmFdeeYVevXppKJeIiIiIPNYU7BERERERERERyUVUoFlEREREREREJBdRsEdEREREREREJBdRsEdEREREREREJBdRsEdEREREREREJBdRsEdEREREREREJBdRsEdEREREREREJBdRsEdEREREREREJBdRsEdEREREREREJBdRsEdEREREREREJBdRsEdEREREREREJBdRsEdEREREREREJBdRsEdEREREREREJBdRsEdEREREREREJBdRsEdEREREREREJBdRsEdEREREREREJBdRsEdEREREREREJBdRsEdEREREREREJBexz+kGSA6KuwoxZ+HaWUi4DuZUSE1J+9ecAqmpf//fsgwzOBaA/EWhQNG0f/MVAVvFDUVERERERET+DRTsyc1iL8O102nBnGtn/j+wc+b/f85C4o2Hsx9b+7SAjyX4k78o5PeEAl5QpDwUqQT2Dg9nXyIiIiIiIrlBaircuJjuHu1M2u/xMWlfxsdf//vfxBtgNoONDdjYpv1gA7Z2kMcZnNzA+Ym0fy0/Lh7wxFPg9hS4lkxbV/4zbMxmszmnGyEPQWIcXNgLZ0Ph3C44txtiL+V0q9LYOUCRilDMD4r6QeW24OiS060SERERERF5NKJPwcWD8NfBtH8vH4fr5yEl8dHs39YeCpaAJ56GQmWgqC94+UNhk0Zp5FIK9jyuEuPgzDY4uRH+3ASRhyA1OadbdW82djD4LDjky+mWiIiIiIiIPHzx1+HMdji9Fc7vTQvwxMfkdKsylydfWuCnWJW04E+pummjNOSxp2DP4yTqOBxeDCc3wPndjy4K/DB5VoaeW3K6FSIiIiIiIg9HShKc2QEn10PEerh4IK3u6eOqsAlqvAnVe+R0S+QBqGbPv13sFTi0AA78kjZM63FXvHpOt0BEREREROTBJCdA+Do4HALHV6XV1sktLodBYmxOt0IekII9/0bJCRC2Ag7MxRy+DpvUpJxu0cOjYI+IiIiIiDyOkuLTAjxHQiBs1cOb8ObfqHTDnG6BPCAFe/4tzOa0cZ0HfsF8JASb/x/TaZPDzXroigfkdAtEJJcwm82YzWAZi2wD2NrmurOmiPyLJaekkvL/5yIAO1sb7G1tsLHRuUgkV7l0FHYHYz7wCza5KYPnTlw8wMM7p1shD0jBnpyWdAt2B8POaWnTpJMLAzwWTm5QuExOt0JE/oVSU838dT2eM1fjOHs1jrPRt/gr5hYxt5L+/yeZ6////9jEZO5UbS5vHltcHO1xcbSngFMeCjrl4Yl8DhRzdcLL1Ynibk4Ud3OmuJsTefNo+lERsWY2m4m6kcDZ6DjOXr3FmatxXLh2i70tylIAACAASURBVGtxSVyPT/uJuZXE9VvJ3ExIJiU185ORg50tBZzy4Oqcdh6y/Lg5O1DczYmSTzhTspAzJZ9w1rlI5N8qOQGOLEm7VzuzHcjF92m3e7p+2hTv8lhTsCenJMbB7iDMW77GJi4qp1vzaGgIl4gAkdfjOXQ+hkPnr3P4QgwnLt3kfPQtElNSH3jb8UmpxCclcvnm3QvY29iAu4sjJs/8VCxagIrFClCpWAGeLuyi7CCR/4jo2ET+OB/DoQsxHD5/nbDIG5yLjiM+6cHPRYkpqVy+mcDlmwl3Xc/GBgq7OFKqkDPlPQtQ2asglYsXpJxHfuz+ReeiAwcOMGbMGH766aecborIPy/2MmyfjHnPD9jcuprTrckZGsKVKyjY86j9f5AndfN4bG9d+e9Eh+GewZ5xa48DUL2UG/4l3cjnqLenyOMuJdXMgXPX2B5xhV2nrnLo/PV73vw8CmYzXLqRwKUbCWw+cdl43CmPHeWL5ifgqSeo9XQhqpd6QucikVzAbDZz+MJ1tkVcZs/paA6dv875a7dyulmYzRB1I4GoGwnsOhVtPJ43jy0VihbAx6sg1Z96gjqlC+OWzyFH2jhjxgyWLl2Kk5NTjuxf5JG5fgG2fpMW5Em+9d+6T7NiA083yOlGyEOgqdcflcQ42PUdqVsmYHvrSk63Jmd0WnzXKHG14euMm0A7WxsqexWkcYUiNK3kSTmP/I+qlSLygML+usGW8Mtsj7jMzpNXuZGQnNNNum/2tjb4FC9I7dKFqV2mEAGlnsDezjbH2qNv10Wy7uzVOLaEX/7/89EVrsbePePv38zWBioVK0jdsoWpV6YwVUu54Wj/aIZ/rV69GpPJxAcffMC8efMeyT5FHqno07BlPOb/Y+++o+Oqr0WPf6eqS7Zsy03uvVfcMGADoeSRBySES0ggN+Tdm5DckHZpCZfkBkiD0HEAh96NwRRjcC9yt2xLbup9VEYatZmRNOWU98fYMvaMZNnWzDmj+X3WYi18jma0ZUtH5+zf3vt3+B0MSvReJ3rN4Olw965uP2Rrfj0+WWHp+IFiUUzHYjrZ4/f7+d3vfkd1dTU+n4+7776bq666qnc/iUjyBBiMcH8FxKcGnXr5ndU4JRPP53W9YjV6QCLfmDqYa6YNYd7I/qLNQhB0JqeqhS+P1vLlsToqm9q1Dids+idauHrKYK6fMYSl4wdhNUcu8fP11XXxwCUIoRXZXXx+pJZ1R2sprndrHU7YxFuMLB0/iG/NGsrVUwaH/WHLZrPxm9/8Rlx7hL6lrRF165/h4GsYVFnraPRjyT1wzSPdfsh3X9zNgfJmrCYjl4zpz9VTBvOtWcMYmBwXoSCFnojpNNxnn31Gv379ePzxx2lububmm2/u3WRP7gcoXz2IsaMR7daBdWLgpJCJHr9forbeQZk3Geg62VPe2M7KrDJWZpUxMNnKlZMzuGHmMC6bMFDseCEIGjlc2cwXRwIJHj20Q0RCc7ufDw/a+PCgjZQ4M8snZ3DDzKFcOTkj7BU/I0eO5LnnnuO+++4L6+cRhGhT0uBmbW4ta4/UUNSHEzxf5/ErbMqzsynPTrzF2HlfdOXkDDHwWRDORfKh7nsRZdvfMPlj45pxXrrpxFi/fTfN7g4OVXiAwHyyXcWN7Cpu5LEv8rhswkBunpvJNVMHi2uRDsR0sue6667j2muv7fyzydRL35CtNnwf3Y21codI8pySOT/k4dJKG4qiUu+39PitHG4fq7JtrMq2MTI9ke8tGMmt8zMZIDLJghB2rR1+1hyy8d7+KgrsLq3D0ZTLK/FZbg2f5daQkRLHd+ZlctslIxg1ICksn+/aa6/FZrOF5b0FIdp0+GQ+y63mnX2VHLG1ah2Opjx+hXVH61h3tI4kq4kbZg7jjsWjmD48TevQBEF/8j5HWvcgZlcVIhURgjkBRi0JeUpVVY4XFpPXZEBW04POS4rK1oIGthY0kBJn5voZQ7h5TiaLxqaLxXmNxHSyJykpcEPudru55557+NWvfnVxb6iqyHtfQt34B6yKpxci7ENGLAh5uMJWi8VipsF3YUMHK5va+dtX+Ty1sZDrpg/h+wtHsnDsgIuJVBCEEA5WNPHuviq+OFKDR7r4nWr6mnqXl39uK+HF7SUsGjOA2xaM4PrpQyPa5iUIsaCkwc3beyv46KANpyd654GFS5tP5oPsKj7IrmL2iH7cuXgU/2fm0IjN9xEE3WoqQ1rzM8xVu2P7AfhcRi0Bc+gF9HpHEy2tbmzeged8G5dX6lycH94vgTsXj+L2hSNJie/5Ar9w8WJ6Zg9AbW0tP//5z7n99tu55ZZbLvyNHMV4Vv2Y+Pqc3guuL/nZXsiYEnT4rY/WUmKr5c3aoSi9NPN+QkYy3184klsvGUGiVVzOBeEMkg86miFl8Dk/VFZU1h6p4eUdpRyvcUYguL5lSGo8P146htsXjuy1eRpiboYQq7bk21m5o4w9pTE8//ACpSdZuXX+CH506WgGp8ZrHY4gRJaiIO9+HrY8gkkMXz63ax6DJf8V8tTmnfvYfTCXD+sH45TP/74mJd7M7QtHctelY8S1KEJiOtnjcDi44447ePjhh1m8ePGFvYki49/+D4w7/o5J9fdugH1FXBo8UAFnle+pqsoTL71BhcvA2sZzZ4jP18BkKz+9Yhw/WDRK9IwKgt8Dh96AXc/AkBlw+wfnfMlNz+8kJ8bbI3pDWoKFOxeP4t+XjL7odlOR7BFiiaqqrD9u57ktRSLh3AusZiO3XTKCu5eNY2ia2EZdiAGOIjzv/Tvxjce0jiR63L0HBk8Neer1Dz/jRJWDVfXnXjDsjtVk5MbZw/jJFWMZnyF2XA6nmE72PProo3z55ZeMHTu289jKlSuJj+9hprHuKJ4P7iK+uTBMEfYRY5fDnZ8EHW5udfLkyrcp8PVjvzN8feUZKXHcvWwcty8cKcqYhdijKJDzDsrmRzC22U8eNMBPd8KQ6SFf0tzqZOvuA7x/2B7Wn81YE28xctslI/nFlePFjDFB6IaiqKw7VsuzmwoprG/TOpw+x2oy8t35mfxs+XiG9xNJH0EbYd0VWVHwb3sCY5ZYjD8vKUPht/khT8myzF+ef5W89kR2tfbrlU9nMMBVkzP41dUTxYyxMInpZM/F8G75O5Ydf8GImF1xTpffB1f+Pujw7oO5bN65j83N6ZR7wn+zMTQtnp8tH8+/zR8h5mgIsaFkK9K6BzA3hvjFPf0WuOWVoMOKovDn515BRcWvGvnAPhivKn5eelNynJmfXD6W/3fZWBKsIgEtCF+38YSdv36ZR0mDSPKEm9Vk5Jb5mfzq6glkpIiWCiGyPvroI/Lz8/n973/fuSvytm3bLv6N3Q20vflvJNUfvPj3ijWzvw83rQh5Kq+olA8+38BW50Aqevm5zWiAm+dkct91k0R7Vy8Td/DnSfW6aX35W8TteEwkenqqi+HM9oZGDAYD9Rc4nPl81bZ6+J9PjrH8iW18mlMdkc8pCJpoKEB+42Z466bQiR6A42ugqTTosNFoZNqkcQBYjSpTk8QDV29zeyX+sbGQZU9s5YMDlciKWHMR+jBvz3btK7K7uPWfu/iPN7NFoidCfLLCu/sqWf74Np7fUoTHL2sdkhBDrrvuOn75y192/rk3dkX2FmzC+/Rckei5UN1suV5UXonRZKLW2/uVyYoKHx2ysfyJbTy1sZAOn7gW9RaR7DkP/rp82p6cT1rNDq1DiSIGGD4v5Bm7oxG3bKRdiezKdnVLB798P4c7XtlHuUPcUAp9iK8NZd39KCsWYyrb0v3HqnJgfk8IV126AE4WfU5LdmM2iMR2ONidXu7/6CjXP7OD3SUOrcMRhN4leWHH4/DkVLCf6PZDfT4/W3Yf4EBFc4SCE76uzSfzxIZCrvrHdr46Vqt1OEKMSEpKIjk5uXd2RVZVnJ8+iOW9W4iTxHyvC2MIjN7oQlWNnQa/BV8Yq73bfTLPbC5i2RNb+TC7CtGAdPFEsqeHXNkfoL50Bcle8UvwvAwYB4npQYclSaKhsTliVT2hZBU5uPbpHTyzqQif2EpaiHJqyVZ8T8/FuP9FjGoPV0Ry3gNn8DUtNSWZSePHABBvVJmc2N6boQpnKbS7uX3lPn79QQ4Ot1frcATh4pVsRXpmLmx5FLxOWP9glx+ae6KQp/71NvWVxUwS1xpNVbd08NO3D4nFMCFiamtrufPOO7nxxhv51re+dUHvoXY043x+OamHV2BEJAcu2NCZkDQg5Km29g7qHY3YPJFpsbI7vdy7+gjfen4nx6rFRiEXQyR7esDx2cMkrf0JVtWjdSjRJzN0C1e5rQZJkjVN9gB4JYWnNhVy3TM72FMitnMVolBHC94P7sLw1k1Y2+vO77WyF/Y8H/LUskXzkSQJgBnJbnEDFQFrDldz9ZPb+eigTetQBOHCeF34PvzPQAup62vfx6XbIH9dyJfEWS10eLwYDAbmpbiwikpCzWUVObj+mSxe21UmVtaFsHE4HNx1113ce++93HLLLRf0Ht66AtqeXkhq4+Feji4GddPClZtXiMlkojoMLVzdOVbt5KYXdvHkxkL8svjdcCFEsqcbqiJj/9e/MfDQM+JB50Jlzg95uKyqGovFrHmy55TShja+t3Ivv1mVQ0u7T+twBKFHlLy1+J6aTVzeRxf+Jgdfh/amoMMZA9OZMGYkAEkmhQlixT0iWtr9/PbDXO58dT+1rR1ahyMIPaYUbcL75Gysxz8I/QEbfg9S8O/XyePHMHbkcAASTApzUno240cIrw6/zP9+foLbXt5LZaO4/gu978UXX8TpdLJixQruuOMO7rjjDjyeni+sN+euQ315Ocle+7k/WDi3bpI9VdW1+DHR4LdEMKAASVF5dnMRN72wi/w60aJ3vsRuXF2QO5w0/fObDHIe1TqU6PaTrEBZ4FneWfMFxZU1vFk7FBmDBoF1bVhaPM9+bw7zRwe3nwmCLkhe2j/+JYkn3uud97viAVge3GZRXWtn5XsfYzabaZVMrK7PQNXZz2tf1i/Rwl+/PZPrpg/ROhRB6JrHieeTXxGf34Ok8zcegUvvCTpc72jipXdWYzAYAoM66zNolc1hCFa4EIlWE/dfN5k7F4/CYBC/AwTt1W9+nvSsP2BG0jqUvsGSBPeXgzl4EV5VVf7x8lvktRjY3Kzts5HVZOSeq8Zz97LxmIziWtQTorInhI7mOpxPLxaJnotlTYbB00Kesjc00ui36C7RA1DT6uG2l/fywtZiUb4s6I7iKKHt6QW9l+gB2P8SeN1Bh4cPHczozMCKe5pZZky8aGWNpJZ2Pz99+yC/X3NU7JIj6JJSk4vn6fk9S/RAYGCzuyHocMbAdGZOmYiqqhgNsDBNzGjQk3afzB8+O86dr+6nUcwVEzRWt+q3DMx6SCR6etPopSETPQB19Q6cLlfEW7hC8ckKT2wo5NsrdlFcH3zfKgQTyZ6zNFeX0v7Pq+jvFTMTLtqwOWAM3mnL6XLT4nTppoUrFElReXx9AT987YC4sRF0o2P/W8grFpPkLu/lN26Gg6+FPHXZgjmds3tmifYKTbyzr5L/+/xOUb4s6Ipry1OoK68k3nMeLRReJ2x5JOSp665YgtUaaBEYGe9leJxILutNVpGDG57byUGxa5qgAVVVsb3yQ4ac+JcYr9HbumnhOlZYgsViwaaDZM8pubZWbnx+p9g9sAdEsudrmmpK8b1+IwN8ItHTKzIvCXk4r7gMs9lMvQZ9n+drR2ED1z+TJYY3C9qSJVrf/hEJ6/4LixKm5OOeFwJbJZ9l3OgRDB+SAcAAi8QI8QCmiUK7mxuf38VqMbxZ0JqvndZXvkPKjj9iUi9gZf3wW1B7JOhwXJyVS+fNRpYDVWyLUp0YxAOd7tS2erjt5T28urNM61CEGCLLMpUrvkNm1Sdah9I3dZPssdXaccpm3DprrW3zydz9ziEeX5+PoojfFV0RyZ6Tmuuq8L7+bQb7K7UOpe/oItlT2+DAaDTqurLn6+pdXn7wyj6e21ykdShCDJLbmml59nLSij8O7ydy1ULOuyFPLZk/+3R1T7Iom9WKV1L47w9zeeyLE+LGRtCEbM/H/eQ80qo2XfibqAp8FXor9ksvmc2A/v0A6G+RmJIktv/WI7+s8qe1J/j5u4dwe0UrjRBesiRR9cJNjGrYrHUofVPaCBg0MeQpSZKorqvXRQtXKKoKL2wt4cdvHKC1w691OLokkj1Aa0MtHa/dzFCfWKXoVV0ke+obGmmXjbrLEHdHVlT+sbGQ36zKEVv/CRHTVnWM9qcX0K/1eGQ+4a5nQAmeDTN1wlgGDQgM5RsS52OIVbQ2amllVhl3vXEAp0fc2AiR48pdi/zSMpI9NRf/ZhU74cSnQYcNBgPXXL4ISQpch+amuIgTW7Hr1hdHavn2il3UtIidA4XwkPx+Kp6/idFNO7QOpe8au6zLUwWlFfglSVctXKFsLWjgxud3UmgX4wbOFvPJHnezA9crNzPMK6o2elX/0ZA8KOiwLMvUNzZHTVXP2T4+VM2PXjuASzxkCWHWkrsO02vfIMVfH7lP2lwGx9cEHTYYDCyaO7PzAUxU92hvW0ED316xm3KHqHwQws/+5RMkrrkTq9KLD/Ub/idk6+jEsaMZNzITgHijKrZi17lCu5ubV+ziRI2YKSb0Lsnvp/Sf/8bYliytQ+nbumnhKi6vwmQyU6vzZA9AeWM7N7+wi6+O1Wkdiq7EdLKnzdlC48qbyPTkaR1K39NFVU9VjR2fzx8V83q6srPYwa0v7cXuFLNLhPBo2PQ8yWvuIF5pj/wnz3oyUBd7lrnTJ5PeLxWAEfFeBlh8kY5MOEtxvZubVuwip6pF61CEPqz2nZ+Tse8RTPTyjnAtFbDn+ZCnrr/yUlQlUNEzNamNfmaxwKJndqeXW1/aQ1ZR8E5rgnAhJL+fEyv/g4lNonUrrAzGbit7bDW12H1W/Gp0pAzafDI/e+cgHxwQY1lOiY5/uTDocLtoeOkmRrWL7dXDootkT2mlDavVErWVPafk1Tq5+YVdolxQ6HW2NX9kwE4NtxStPw6FXwUdNhgMzJ81rXN4qqju0YeWdj/fX7mX3SUOrUMR+hhVlqhbcSNDi97GEK5PkvUkuIJ38xqY3p/Z0yef3oo9VVSN6J3bK3HX6wfEEHnhoimKwpE37mV6vRjGHHbD5kBieshTLncbdkezbuf1dEVR4YGPj/KKGCIPxGiyx+vpoGLlDxjddljrUPquLpI9dfUOFBUcUVzZc0pNq4db/rmbvaVipy7h4qmqSsnbv2FY7tPabyma9WTIw4vmzCA5KRGAMfEe0sRquy60+WR+9NoBNp44jy2wBaEbkteD/dmrGVK/LbyfyOeGzX8Keeray5cQZw0sDI2I94qdAKOAX1b57w9zeXlHidahCFFKVVVyV/2Fmba3tL8XigXdtHAdySvCbDZFXbIHAgXqj6w9wdObCrUORXMxl+zxeb0ceu0+JrZu1zqUvsucAENmhDxldzTR5LcgRUk54Lk4PRJ3vrqfnUW9s6qem5vLHXfc0SvvJUQPVVUpefMXjC1+RR83N7b9UBbcI280Gpk7fTKKomAwwExR3aMbXknh7rcP8snhaq1DEaJch6sF+7NXMaQ1QgtiOe9ATfDnslotXLZwLtLJasKFaa36uD4K5/Tndfki4SNckGPrXmFKwbPaVTfHmm6SPZXVtfgwRfUC/dObinhk7Qmtw9BU33ji7iFVVdm7+nnm1K8SNwzhNHQWmIIvDG3tHTS3tEb1vJ5QfJLCf76VTXZ500W9z8qVK3nooYfwesVOR7FEVVVKXvsp48veCl+rxIXYGbq657IFcztX2yckdJBkEjdkeiEpKr9elcOqA1VahyJEqQ5XC00rrmd427EIfla1y63YF82ZQcbJnQD7mWWmiq3Yo8af1+Wzckep1mEIUSRvz3pGHnyUeFVU8UWENQUyF4Q8paoqtlo7Nd44VH3dnZ63V3aWcf/qIyhKbD77x1SyJzfrS6aUviwuIuE2InQLV15xGWaLOern9YTSfrKN4qit9YLfY+TIkTz33HO9GJWgd6qqUvjqzxhf+b7WoQQr2RJytd1sNjN72qTOWRozxMOXrqgqPPDxEb44Uqt1KEKUCSR6rmN4hwaroJV74NhHQYcNBgPXXLaoc1bYnBQX8cZeHhQthM1j6/JEwkfokdK8XJK2/I40pVnrUGLHmMvAZA55qrq2Hldbm+63XO+pD7KruP+jI73yXtHWhREzyR5baT4Ju/7GIFlsxxZ2XczrqbU3YDQa+2SyB8Dllbjz1X0U1F3Y0OZrr70Wszn0RVfoexRF4dib9zGh6j2tQ+la1j9CHl62aD4mowmAyYnt4uFLZxQVfvXBYbYW1GsdihAl2l2tNK64nuEdGu5OuvEP4A/e2n38mJFMGDMSgDijylyxFXtUeWxdHv/KEgkfoWtNDXU41/6ekf5irUOJLd20cJ0oKsVqtUblvJ6ufHjQxt+/yr+o94jGLoyYSPa4na1UffIYk7w5WocSG7ooCaxraMSjGHDKfTeh0dzu5wev7KPMIaodhK6pqkruB39mSplOZvR0JW8tNAQPt4uLszJjynhUVcVsVJkmqnt0xy+r3P32QfaXXVx7qdD3tbtd1Lz0XTK1qOj5utYq2B26uvX65Us5damcnNhOfzEcPqo8ti6PT3PEPDEhmN/n4/iHjzGzbafWocSebpI9VbV1NPvNtPWxZ7YV20p4Y3f5Bb8+Grsw+nyyR1EUDn70NPOdX2odSmxIzYTUoUGHFUWh3tHUZ6t6vq7B5eX7K/dia27XOhRBp46ufYmphc9iRu8VMSrsfCrkmeWLL+l8+Jqa1IbFoEQwLqEnPH6FH79+gGPVF95eKvRtXk8HJf+6i/HufVqHErDzaXDWBB3un5bK3BlTUBQFowEWpYnv6WiiqnDvh0fYUyJ2LxVOU1WVfR+v4JKGD/W98NUX9RsFA8aFPOX3S9TYG/pUVc/X/e/nxy+41T0auzD6fLIne8NqZlW9jgWxChQRmfNDHq6urcfr88ZEsgcC27L/8NX9OD3i+044U37WGsYdepQ4NUpKQI9+CC3BA3+TkxKZMnEsqqoSZ1SZIqp7dMnllfjxGwewO8WsOuFMsixz/PVfM71lg9ahnOZvg01/DHnqG5ctIiE+HoDhcT5GxQe3fAn65ZMVfvJWNkV20YYnBBzZs4VxRf8iXhU/yxHXTVVPfkkZsiz32WSPosKvV+Wwu6R3dlLWuz6d7Ck9kcOgg0/QTxFl7BEzInQLV0lFFRaLJWaSPQAlDW384t3DyOcx/T0zM5NVq1aFMSpBS6VH9jJo230kqVF0s6v4YfezIU9dueQSFCVQ0TM9qQ2TWJnTJbvTy3++mY3Hr/dKMiFSVFUl993/ZVbdKv3ts3JkFdiygw5bLGauWDQPWQp8Hy9IdYpqgCjj9Ej8+2sHqBfJ55hXXVaEL+s5hspi90hNdJPsKamowmAyU9uHn9l8ksJP3jzI8Zq+XyXaZ5M9rY0N2L58mjH+Aq1DiS1dDGe2OxoBAw19bNv1c9le2MBjX2g48FLQjeqyItQvfsMAOQqH5h56C9wNQYfT+6UxadxoABJNChMTReuiXuXaWrl3de/sRCFEv8NrX2Va6UuYdNlKqsKX9wd6f85yyaxpDB40AIA0syzmhUWh6pYO7nrjgEg+xzC/z8fRL19hTkeW1qHEJoMJxl7R5WlbrR27z4qk9tk0ARCofP5/b2TjcEdJpf0F6pP/irIsk/XZm8xt26x1KLHFZIWhs0KeqmtopFky4+/jF45QXt1VxuqDNq3DEDTkammi5uPfM857XOtQLozUAXtXhDy1bNH8zpX2mcluDGKlXbc+z63huc1FWochaOzo7o2MyvkrcaqOqyuqswMVPmcxGAxcc8VisRV7lDtW7eR/PjmmdRiCRnZ/tZp5TZ9gRtI6lNg0fB7Ep4U85XS5qXc099kWrrPVtnr6fBdGn3zyztm9iZF160lWnFqHEluGzARz8MWhw+OhqaU1plq4zvbQJ0c5USO+H2ORLMscXvU35ro2aR3KxTnwCniCy12HZAxkzKjhAKSYZcYliN57PXtyUyGbTti1DkPQSFVJPvHb/hgdFYab/gi+4MqdsSMzmTh2FKqqYjWqzBdbsUelDw/aWHVAtPDEmvKCo6SceJtB0oUNyBV6QTctXLl5hVgsZmwxkuwB2FPayN8uckt2PetzyR5XazM1B9czzRvc7y2EWRctXAUlFRiNxphO9nj8Cj99+yCtHWJgc6zZv/Z15ta9o9N2ifPgbYUD/wp56oqF8/BLgRW6WcluENU9uqWqcO/qXOpadVzVIYSF29lCzaf/ywRflFRUuGoCu3OFcP2ySzEaAtOGJiW2M0BsxR6VHv7smFgIiyFeTwcnNr7NLM9erUOJbd0keyqr6/AoJhpjbOzGyztKWX+8TuswwqLPJXv2bf6MuW1bov/BKhqNCJ3sqa6zYzKZqI+xC8fZKpva+e2qHK3DECIo79AeRhx9lmSlj6w87/0n+IMrd0ZlDmPUsCEA9LdIjIoXiQQ9a27388v3D6OcR9myEN1kWSZ71RPMc+po562e2P1cyN0A+6WlMm/mVBRFwSC2Yo9aHr/Cz945KHYujRG7vlzNzNYN4hlNS/FpXe6crKoqtpq6ky1cuhvdH3b3rT6CrbnvzZ7sU8meisLjmIs3MNxfpnUosanL4cxNeBUDLZI5wgHpz6a8elZli7LlWFBfXYFr0+NkSuVah9J72hrg0JshT116yRykk9U9s5PdkYxKuAD7ypp4fmux1mEIEbJv/YfMqXkn+mZkSB2w8eGQp65eupDEhMBW7EPjfIwRW7FHpfLGdh74SAyP7+sqCo9D0UYy/aVahxLbxlwORlPIU5XVtbR1dMTMvJ6ztXb4uee9w0iyonUovarPnXuOSwAAIABJREFUJHtkWebw9rXM9+zQOhT8Cty7J43bN6Vzy/p0NtviyGs2c+uGdL63MZ0H96Zy9oKqX4Hf7k7jto3p3L4pnRJn4AdxR42VW9anc8/Ofp2v+VN2CjZ36B9UzSQPgX4jgw6rqoq9oZEGn5VYzBKH8sjaE9S2ipvSvkzy+zn8+UvMbd+udSi9b/dzIAevwk4aN5qhGYMAGGT1M8zat3c36Aue2VxEdnmT1mEIYVZ0NJt+OS+SpkTpv/Xxj6FiT9Bhs9nM8sWXdCaZF6Q6MYkW0qi07mgdn+ZUax2GECayLJOzY50untFiXjctXHnFZVit1phN9gAcqmzhmT62kUWfSfYc3rmBcY2bdDGU+bPyBPpZFd69uomVy5p55GAqzx9L5ufT3bz3jSZ8ioFtNWf+IG2viUNS4P1vNPHzaW6ezk0B4N3iRF5d3kxGgkx+s5mCFjPJFpXMZJ2VQHZREmhvcNDe4Yn5Fq6vc3kk7hNbIPdpezZ8xBzHmuhbRe+J1qqQu+QALJ4383R1jxiaqnuyovLL93Nwe/vg96kABHYCrNj0Lyb7oryF+KsHQm7FPnfGFIZmDAQCA+Kni6rCqPXHz47T4BKLBH3RkT1bGOHYSqrSrHUowrirujxVVVNHk99Mu6KzgoIIe3F7CXm12ucTekufSPY4mxupPbyeqZ6DWocCwHUjPPxy5ukbDpNBZUp/Py1eI6oKbZIBs+HMm5YxKRKyakBRwS0ZMBsD55PMKh2SgQ7JQIJZ5eUTSfzHlODdKTTX1XDm0gqsVktMD2cOJavIwbv7KrUOQwiD8oKjJBx9mwypRutQwmfX06AEl7nOmDyBgf37ATAszkeGxRfpyITzVN3SwRPrC7QOQwgDVVXZs+49Frq+xBjtFS+1OZDzTtBhg8HAdcsuRZYCC2Czk90kRutW7KqC+eD7WLY/i2XH8+B2YHDWYdn+HJbtz2LOWQ2qcs7XABjseVi2PYV53+udrzHnfgRt+q3uam738/s1R7UOQ+hlbS4n5Yc2McOzX+tQhPSx0H9UyFM+n59auyOmq3pO8csqD3x0pM/MNewTyZ79Wz5ndnuWbgZ+JVlUki0qbr+Be3b241cz3YxOlnnsUCrXfzGQRo+RhYPPfAhKNKtUt5m4/ouB/M/+NO6YGBgQ9bNpbh49mEpmskyl28TcgX7WVsTz8IFUDjt0VC3T1byehkbAcLKNS/i6P6/L65ODwGKZ19PB8Y3vMNsT3HLQpzgKIf/zoMMGg4EFc2Ygy4Fr8axoqu4J9aDVUo1lx3NYsl7Asusl8IT+egxNFViyXjj95yh70HpzTzmHKsWKa19zPDuLkeUfkKK0aB1K79j8J/AG/wyOyhzGpHGjUVUVi1Flfmp0rsgaa48D4L/iHqQp12E++immE+uQpn0T/xX3gOzHWHvsnK8BMJXuxr/kp6gJaRhaazC01qCa4yEpPbJf1HnacMIu2rn6mP1bPmNK2z4siCHcmuumhetEUSkKakxtud6dXFsrr+7qGzOAoz7ZU15wlI6y/WT69DVosrbNyJ1b0rlxtIdvjfbw2KEU3rm6ia9ucHDTaA9/PZxyxse/XpDE0iFe1t/g4NPrHDywNw2vDOPSZJ67rIX/nNLG6pJEbhjdwc66OB6e52TFsWSNvrqzGM0wbE7IU3ZHE62SGa8a9d9qvc7tlbj/oyOoIUrThei0Z+MaZrZu6JvtW2fLejLk4fkzp5KWErg2jYzz0j9KtkQO9dBkPrIGaea38V/2c+RhMzAVbgl6nalwC+bDH5wxxyjaHrQUFR786Cj+PjaUMJa1NjZQl/U2k3y5WofSe9x2yPpHyFPfvHIpRmNgLuCEhA4GRmFVoTJsBtKc7wJgaG+G+BSkhf+OOnAcKBIGjxM1LuWcrwHAbAXZi0HygcmKqXAL8sSuH/T05A+inavPqKsqo7HkEOO92lVsyQo8uDeV2zam8/1N6VS6TBS3mvjexnRu25jOHw+kcvavvlCzVyGK5qh2pZtkT2mlDYwm6sTifKcnNxZS1RT9i/JR/QSuqio5uzczw3dQV6N/HR1G7tqWzr2zXNwyLjCIN82qkmwOXE0yEmScvjP/6lOtCinWwJUjLU5FUg3I6umv6oOSBG4eG3gvRQ2MOu6QdPJVD54G1sSgw16vj8bmFjGvpxu7ihvF7lx9RGVxHlL+ekb4S7QOJTJqc6B4c9Bho9HIvJlTkeXAlsizomSGRqiHJv+CO1H7DQ98gKqAKXhHQTVpANLCH515MAoftArsLl7aHiPfu32cqqrs/moV89o26+reqFfsWQHN5UGHU1OSWTBr+umt2KO0ugejCXP2u5iPfIw8bBYYjNDehGXT38HXhpqcce7XAPKkazAfWYOalI6hzYEyYDRG22HMhz/E0Fge2a/pPLW0+/nLl3lahyH0gtw9W5jhO6jpAtjWkzNS3/9GE/fMcPOXwyk8mZvCb2a5eP8bTXhkA1uqz6xmCTV7FaJojmooRktgJ64u2Grt1HnjkMXifKd2n8zvPzl27g/Uuaj+Fy05cRi1sZSRPn3NG3jxRBJOn4EVx5O5Y3M6d2xO59EFrfx6dz9+sCmdd4sS+fXJmT737Umjps3Iv09q53iTmds3pfPDLf359UwXieZA8sftN7C/3sqVw72kWVUGxSt8b1M6t4zTSbaxixauwrIKMBjEvJ5zeGJDIe2+GKgE6cMUReHw9i+4JNZ2muiiumfJvFkkxgdunsYmdJBiipLv77MfmuIDN3iGxjJMJTuRx18R9BJl+CxUw5mretH6oPXslmLKHTqcCSecl+PZWQy0rae/7NA6lN4ne2HD/4Q8tXzJJaQkJQEwJM7H2ASd3COdJ2n+7fi+8SCWw6tA8kJiOv5rfoc8Zklnm9a5XqOmDkZa+CPkiVdhrNiHkjkXoz0fada3MRVsiPBXdP7WHK7mYIU+216FnqkpL8ZtO8Z4j7ZzmK7O9PLIgkDyt6bNyMB4heeWtnBJhh+fDA0dRgbEn1naE2r2KkTRHNVQMi+BsyoDT2ludeJobhHzekLYUdjAx4dsWodxUaI22aOqKnkHdzPDf0h3gwcfmudi180NvHVVU+d/8zP8vP+NJt6+uonXrmzuzAL/fXErw5IUkiwqzyxt5d2rm/jwmia+NdrT+X7JFpWnL23t/POfFjhZdU0TN43xBH1uTWQuCHm4qtaO2WQSyZ5zaHB5eXF7qdZhCBfhyN6tZDZsI02OsZvTip1QFTx00WQyMXvaZBRFwWiAmVFS3QPBD01G22HMOavxL/kPiOtZ62y0Pmj5JIU/rxMr6tHM09FO4d6vmOXZq3Uo4ZP3GZTvDDpsNptZtnh+57DmBalOTIboaU00VmZjKtgU+IPJCgYDln2vYXA3BI6Z48BgOOdrMJy+tTeW7UEZefIeTVXBYAhUHOqcqgbaufrKgNRYdHTfNmZ4D+pinqrZCPfvSeORg6lcO8KDyQjVbUZuWDeQZp+RMalnLkiFmr0KUTRHNZRuWriO5hdhMZtFsqcLf16XH9WL8lGb7KksPoGnoYwx3hNahyJ0ue16I37FQLMU3PognGnljlLsTp0k74Tz0u52UZa9kRnefVqHoo0uZmhcsWgeFnPgZ39iYrvud8gJ9dBkrDmKqXQn/st+BkkDzv89o/BBa8MJO3tKGrUOQ7hA+zd9xnR3Fla1j888+eqBkDsCzp42ieFDA61OySaFmUlRsupOoJXU0FqNZcfzWHa9hDTjJqTJ12I++B6WrBcwVmYjTfs/AJiz34X25pCvwXTyodPvwegoQRl6stU+PgXL9meRRy/U8KvsuWPVTj6K8hX1WFVdXoTTlsc4r35aYP62uJX1Nzj4n/1ptEsGhicpbPiWg++Nb+evh1KDPv7s2asQJXNUu9JNsqeqpo4OxUSTeF4LyeH28kpW9A5rjtpkz/HsnUyWjukiYxzTEgfCgHFBh1VVpd7RRIPfgtr3pgb0ug6/zD826KsdUeiZA1vXMrVtN1ZV3w/xYVO4HuzHgw5brRZmTZmIqqqYDDBd59U9oR6azEfWgOTFsu91LFkvYMr7Cjj9oNWtKH7QemzdCTE4PgrVV1fSWrBD02GoEVN3FA6/GXT47K3YZyW7SdJ5ormTOQ5pwQ/xX/5f+Jf9EmXYdNQBY/BfcQ/+y36OtOQ/OltLpfm3Q2L/kK/pZIlHWnBn5x+lObfiX/YrlJGhW+/16IkNBXT4ouTfT+h0dO82JkkndPGM9klZPC8dD7R3JphVDAaV/8rqR7kr0H6dZFYxGs78fRdq9urX6XqOaigJ/bvcSEdRFKpq7CerenT8NWjs5axSWtqj8z4/KlN4dZWlNNeWs9xzROtQhC6qehoam3G3tVPv0+fuM3q0+qCNu5aOYfKQ4BUGQZ/qqspoLDrAUh2tXkWeGpjdc8srQWeWLZnPoeP5AExJbCfXlaLfnflOPjR9nW/YYyE/VJp/+5kHktLxL/vVmcdCPGhFi2PVTj4/Usv/nTVM61CEHlJVleztXzLbt093re1hs+VRmPbtzgTIKZlDBzNl4lgKSsoxG+GSVCfbWvprFKRwMexOL//KKuUXV03QOhShh+ps5Tiqy7hcJ89o14zw8uDeVL6/KR1Jgd/NdZEep/DA3jQsRpUEs8qjJ2f63LcnjV/NdPFq/unZqytOrmWtvKKJePPpOaqnxmucmqN6+wQdzwgbcwUYQ997VVTX0t7hweYNPc9HCHB5JFZsK+F335yidSjnLSqTPXmHdjNWLiVB1fEPVqzoItlTUFqO1WrB7hbzenpKUeGxL/J468f6X/kXAnJ2bWK6N1sXq1eaOr4Grvw9pI8943BiQgLTJo7jWEExFiNMTWrjsFvcUESDf2wo4PrpQ7CYdJqcE85QcuIwSk0Omb5irUOJnLYG2PF3uObRoFPfXL6U4rJKFFVlXEIHJ9qSqPeL+5Fo9MquMn60dAzJcVH5yBJz8g/tZrRaTqKqj2reRHNgJurZ3v9G8IzFvy8OfNxD81w8NM8V8v1CzVHVvW5auPKKSrFYLNSIeT3n9Mbucu66dAxD0uK1DuW8RN1dXJurleryQiZ5DmkdigBdDmeuq3dgMBhoENuun5esIge7ivvgDip9UHVZIW3Vx3XVk64ZVYZdz4Q8ddWlCwLzaoBpyW7MUTQwNZZVNLbzyeFqrcMQekBVVY4fyGKm70DsFeHvewkaS4IOJyclsnDODGT55Fbsaa0QKxVPfUxLu583dpdrHYbQAx1tbqrLCpnoOax1KMLXjb+qy1NVNXaaJDMdiqnLjxECvJLC05sKtQ7jvEVdsufovm0MUBpIl+u1DkUwGGH4vJCn6h1NtEomPOLicd5e3B584yroz5F925jhOySqek7JeQ+ctUGHU1OSmTR+DADxRpXJiaIiM1q8uL1EzO6JAiXHDmF05DPCV6R1KJEn+2DDQyFPLVs8n7SUwKyODKuf8QnBszeE6PDKzrKo3g0nVhzbv4P+cgMZUo3WoQinDJwIaZkhT3m9PurqHdg80VWpoqUPD9ooadBH1VpPRVWyR5YkKgqPM8oXfVm1PmnQlJBbEft8fhxNLWLL9QuUVeQgrzYKykJjWHVZIe3V+tppQnOyF/Y8H/LU8sXzkeVAUmxGsjt2ZopEuZKGNtYft2sdhtANVVU5fnAns2KxqueUgnVQsjXosMlk4spLFyD5A0mCS1KdorIwSjW1+XhrT4XWYQjdUBSFiqJjsTEgPpp008J1rLAEDIgt18+DrKi8uC26FuWjKtlTdCwbv88bm6tXejQi9I4OJRVVKKg0iGTPBftXFG/xFwuO7tvOZL/YDTDIwdehPbgPftCAdCaMHglAkklhgqjuiRr/FJWGulZy7BAGR6G4L1r/O1CCr8czp0xk5PAhQODaM0vnuwIKXVuZVYrHL37n6lXxsYN42pyMFAvy+tJNsqesqhrVaMIuntfOy2e5NTS1Rc/OXFGV7KkuLWSA6iBFCR60JWggM3Syp7K6DovZjD2c83oUGXP2O1h2PIdl21MYa09XWJiOfIKxbHfIl5kKNmHZ9gyWrU9iLN8LgMGeh2XbU5j3vQ5qYNXPnPsRtAU/tEbK57k11Ds9mn1+oWvV5UU01pQxTqxeBfO5AzM0Qrhi0TwkKbDCPjPZjUFU90SF3KoWdos5Yrp0qqpniv9o7Fb1nFJ/ArJfDXnqumWXnlFZmGwS7UDRyOH28dEhm9ZhCF0ozz/CcKWaeFW0S+qGyQqjl3Z52lZTR603Dln8BjkvXknh3X3RU2kYNckeye/HbisTq1d60kWyp67BgaRCUxiTPcaqg6jWRPyX/wL/4v/EnPsxeN1Ydr+Mqe54yNcYGooxNJXjv+IX+C/7OYaOFgBMpbvxL/kpakIahtYaDK01qOZ4SNJu23ifrPCaGEioS/mH9zBWLhE3NF3Z/xJ4g1fPhw8dzOjM4QCkmWXGxItkZrR4aUep1iEIIZTm5dDRVMNo7wmtQ9GHrX+Gjuagw8OGZDB90nhUVcVsgAWpok06Wr29t1LrEIQQPO1t2KvLGe3N1zoU4etGLARrUshTjc0tNLW0hq+FK9SivLsBy/bnsOx4DnPO6s4F9lNMBZuxZL0Q+G/LE1jX/SFwPG89lm3PYCrYdPq9v7ZAr4W391YiydHRFhw1yZ6yvFxkRWGEV5QH6kJ8v8DQr7Ooqord0YTDZ0UNY6ZYGT4Lecr1pw8YjCB5kSZfizwi9NBoY30+aupQzHtfw7LnXyhDpgVOmK0gezFIPjBZMRVuQZ7YddljpLy7r1IMJNSZNlcrNRXFYqeJ7nQ0w8HXQp66bMGczuqeWSmhtzUV9GdHUQNVTaL1Tm+KjmQzXirAgl/rUPShowm2/S3kqeuXX4rJGNgwYmyChyFWbyQjE3pJXq2T7HLtqq6F0Apy92ExqmT6i7UORfi6ccu7PHU0rwiLxYItTMmeUIvy5qOfIU29Hv/lvwBVPaMrA0CedBX+y36O/7Kfo8b3wz/ve4H3aijEv+yXGO2BZKKxfA/KqIWBZz+N1Dk9rDtWp9nnPx9Rk+yxlRWQrjaTpgSv2ggaGD4PDMHJnOZWJy53W/j7P81xYIkHvwfL/teRpl4PSQNQ00d1+RKDtw1jSxXSwh8izf4u5uy3QVWRJ12D+cga1KR0DG0OlAGjMdoOYz78IYbG8vB+Hd1o7fCz6kCVZp9fCHZs/3YGKfUMkMXQ2m7teQGk4H7mcaNHMHxIBgADLBIj4kR1TzRQVfhAXIt0pbmhjoaaCiZ4crQORV8OrISG4EXBxIQElsyb2dnOtSjVKVpJo9Rbe6OnfSJWVJcVMtxfhkWNnjkmMWFc11uuV9bYaVdMtEjh6cIItShvbKlCHTgucH7wFIz1obt1jNVHwJqAOnjyydeaQJECz53+DoyNZShDpoQl7vPx+q7omK8aFckeWZKwV5WKFi49GbEg5OH84nKsVgv14ZzXc0p7M5adK5BHzEfpoprn61RrEkrGZDCaUVMywGgGnxs1dTDSwh8hT7wKY8U+lMy5GO35SLO+jalgQ/i/jm68t188YOmFLMtUFB5nojdX61D0z1ULOe+EPLVk/uzO6p7Zoronanx4sApZEQ/HenE8eyfD1FqxAHY2RQoMaw7h8kXz6JeaAsBAq18Mio9SXx6to9EtKrP0wtnShKOuWjyj6U3iQBg6K+QpRVGorrOHdxeuUIvy0FkooFriQAo9DsFUuBlp8jWdf5bHLcW87w3k8VdgKtyMPGE5pmOfB+arerS7jzxU2UJuVYtmn7+noiLZU154FL/fzwgx4V0/MueHPFzX4MBgMIR/Jy6PC8uul5Cm3YAyemGPXqIOGBMoAVRV6GjFIPvO6GU1lu1BGXkyiaWqYDAEWrs0VGB3kV8n5gvoQeGR/UgeFyO84oamR3Y9E3J3nKkTxpIxMDAPa7DVL9opooTd6WVznqho0wO/z4etJJ8J3iNah6JPxRuhaGPQYaPRyFVLF3Ymm+enuLCIrdijjk9W+CBbLITpRWHuPswmI0P9ouJKV8YuC9mBAVBaaaPD6w1bC1enoEX50/EY/F6wJAS9xOCsCxxPHtR5TBk2E2nxj1FShwZe53VDXDLyyAWYSrLC+zWcw7v79D9HLCqSPVXFefQzuOgvix1B9MEAw7tK9jTikky0K6awRmAq3ITB34G5YGPnMC/k0IkZc/a70N6MMnQaSr/hWLY9jWXvK/hnfed0v6ffg9FRgjJ0GlgTIT4Fy/ZnkXuYSAqnT3NqtA5BAMpO5DJSrhDzMXqquQyOrwk6bDAYWDhnJpIUSASJrZCjx/uilUsX8g/txiC1McwnBmd3af3vQA6eeTd90nhGZQ4DINGkMFtcf6LSx4eqtQ5BOMleVc4guZY4VbRl60o3W64XllZgMVuoCWeyJ8SivNJvOIaGwFwnoz0PZcDYoJcZGwpRTrVvncVcsBFp8jcCi/Wnnt9kbRcMvzpeh1/ng5rNWgdwLrIsY7eVMVGUB+rHwImQ0C/osN8v4Whsot4fevJ7b5Jn3ow88+bQ56Zcd8afpfm3nz43/VsE1xoAlnikBXeefs2cW3sjzF7xeW4N9107CUMXGXoh/JwtTTTaq5nhEztNnJesJ2H6d4JWl+ZOn8yuA4dxutsYEe9lgMVHoz/M1YDCRdte2ECj28uA5DCvBgrdKi86xkipFDNigH+XHIWB+T2L7g46df2yS1n57kcYjEamJ7vJb0/EJev+dlj4muJ6N/l1TiYPSdU6lJjm7WinsaGGuaKqR3+6SfZU1dpp9FvwhHFh/uuL8hQEKi2lmTdhzl0Dx2XUlMEowwNtZpZdL+Jf/P/AaMbgakDJCN4AyNBYjprYH+JTUTImYdnzCkZbDtKc74bta+iJ1g4/O4scLJ+coWkc3dH9b7eqkjx8Pi8ZfpHF140utlwvt9UgKQr14W7hijG25g4OVjQzf7R2W8HHusLcfVhNMsN80TGMTTfqj0Pheph0ZgLWYDAwf9Y0Nu7Yg8lkYlaymy3N4vtb72RFZf1xO7cvHKl1KDGruaGO5gY787wFWoeif9v+CjP/DRLPvLYMyRjItEnjOV5YgslgYEGqk83i+hN11ubWimSPxkpP5GA0mhgikj36MmgKpA4Necrj9VJX78DmTQtrCF0tyvsv/6/gY5f+tPP/pdnfCfl+6oDRyANGB/5gjsN/2c96Jc7esPZIra6TPbpv47KV5GEymUmXxKwA3ehiXk9ZZTVWi0Uke8JAtHJpq6aimJG+Ekyh68KE7mT9I+ThhbOnk5yUCMCYeA9pZtEeFw2+PFardQgxrehoNglGP4PFw9W5eVpg659Dnrp++aWYzYFV7TEJHoaK2WFR54uj4lqkNbutjDh8pEvRsQV1zOimqudoXjFgCP+8nhiy4UQdPkm/rVy6T/Y01deSILtIUNu0DkU4pYuduOyORmQVGiOxE1eM+eJoLZLOe0L7qqb6Wlocdkb5xEr6BbHth7LgAXomk4l506egKAoGg5jdEy32ljbS2i4Sc1pQVZXaimJG+YswIX4f9Ej2q1CfF3Q4IT6eJfNmnd6KPa1VbMUeZcocbRyrbtU6jJilqioNdTYGSTUYxc+OvozvOtlTXmVDMZjEwnwvcnkkdhQ2aB1Gl3Sd7JH8flwtjQwQGWP9sKYEygNDqHc04fBbUBCzZXpbU5uPncViQLkWio9lE2c2kOEXw2kv2M4nQx5eumAOcdbADcf4hA6STGIGid75ZZUNJ8TvZC04aqtobXKILY7PhyrDVw+GPHXZgrmkpwXagAZYJCaJrdijztojorpHK031tbS7neIZTW/M8TDq0i5PV9XWU+uzime1Xrb2iH47MHSd7LFXlyNJMumyaOHSjeFzwBj8bdPqctPicolMcRht13HWuC+rrSghw18thqFejJItUHM46LDZbGb2tEmoqorRADOSRAVnNPjqmLi510Lx8UPEWQxk+G1ahxJdSrdCwZdBh41GI1ddtgj55M6A81JcWMVW7FFla3691iHELFtpPmaLVSR79GbkopBbmgM0NDbT4nSJFq4w2JRXj1fS56gHXSd76m3lWKziQqIrmaFbuPKKS7GYzSLZE0Z7Shq1DiHmOFuaaGlyMMRfrnUo0S8rdHXPskXzMRkDszMmJ7URb9TnL0vhtN0ljbruT++r6qpKyfDbxOywC7H+9yD5gg5PnTCW0SMCW7EnmBRmp7giHZlwEQrsLupdYstvLbQ47BgMBjGvR2+6m9eTX4TFYqZaJHt6ndsrkVPZonUYIek62dPSFKhkEMOZdaSLnbjq6h0YjUbqxbyesCmwu3C4xRDJSKrIP4LZYmGoGIZ68fLXQkNh0OG4OCvTJ49HVVXMBpgmqnt0r8Mvc7iyWeswYoqzpQlnc5PY9eZCNZXA/pdCnrp++VJUJZC8nJ7URqpoJ40qu0SLuyZaGhtIkluJVzu0DkX4uu62XK+po0020yqJZ7Vw2FvapHUIIek62dPaWE+y3EKcKrL2utFFssfe0EibbKRNNkc4oNihqqK6J9LqaypJUNvoJ4ubyYumKrDzqZCnrlxyCafmO05LasMiWil0b7e4FkVUWV6OSDxfrO2PQ1vwtTxjYDozp0zsbCddmCaG/kaTrCLx+znS/D4fzmYHAyQxM0lXkgfD4OkhT8myTHVdvWjhCqO9pfq8L9Jtssfv8+JqaRTlgXqSPhaSBgQdlmWZ+sZm0cIVAbtLxE1NpCiKgqOuSjxc9aajH0JL8KDr5KREpkwci6qqWI0qU0R1j+6JxHNkNdRUicTzxfK2wpZHQp66dtkSLJbAYtWoeC/D48QiY7TYXSyuRZFmrypFVVX6S2KWpK6MXQaG0IOXSypseH1+0cIVRoermnU5t0e3yZ7aihJURAuXrnRR1VNRXYtfkkSyJwLEanrk1FWV4fN4GOjX74T9qKP4YfezIU9dueQSVDVQ3jMjqQ2TqO7iTFVQAAAgAElEQVTRtZyqFjp8+rup6YsURaHRbmOI2BHw4h16E+qOBh2Oj4tj6fw5yHLgurMo1Sm2Yo8SdU4PxfVi1lIk2asrMFsspCiinVdXxl3V5amC0nLMZjM1ItkTNh6/osu5PbpN9jTUVmI2W+gvi0n7utFFsqekwobVYhHzeiKgorEdW7PYHjYSbKX5mCwWMSC+tx16C9zBq4Hp/dKYOHYUEBiUOilBzAHQM5+skF2hz/70SKiuruZHP/oR11xzDfX19dx5553YbOHZJetU4lm0TPQCVelyK/ZLL5nNgP5pAPS3SEwRW7FHjexykXSIJGdzoMIwRRZ/7/phgHHLuzxrq7HT4LfgVXX76N8n6HFuj27/xVsbAw8DCYoo59eNLpI99Y4mFBUcItkTEaJ9IjJaHHaMqkSaaJvoXVIH7F0R8tSyRfM7t0GekewWK+s6l1ulvxWsSHn44Yf58Y9/TFJSEoMGDeKGG27g/vvvD8vnqikrwGSxiLb23lKeBSc+CzpsMBi45vJFSCevQXNTncSJCsOocLRazFmKpHZ34O87RY7d3wG6M3g6JGeEPNXh8WBvaBQtXBGgx7k9uk32uFoDf1nxItmjD5bELod+2R0OGv0WZJEtjoi8WlGuHG6qqtLaWE9/qQET4ma/1x14BTzBN+dDMgYydlQmAClmmfGiukfXjtc4tQ5BM83NzSxduhRVVTEYDNx666243e6wfK6WxnoMqiLmY/SmDQ+BFLy75cSxoxl38hoUb1SZI7ZijwrHRLInotytLSQobsyInet0o5uqniN5RRhNRjGcOQIOVzWjKPpaqNTt07mnvQ2DqoiduPRi2BwwBe+05XK30dLqFi1cEVRoFzef4dbmaqXN7SJdFjPDwsLbCgf+FfLU5Qvn4pcCN5Azk90gqnt0K5aTPfHx8dTV1WE4OQwzOzsbqzU8c+tamxpIkx3iwao3tVTAnhdCnrp++aWB7S+BqUlt9DP7IxmZcAHy6lz4ZbEwEwleTwfejnbRwqU33Wy5Xlldi4RJzFaNAI9fobJJXy3Aukz2yLKMz+slXm0n9ExxIeIy54c8XFBSjtksLiCRVCCSPWFXXVaAWbRNhNfef4I/uHJnVOYwRg0bAgTmZoyKFwl/vapqbsfpic0H4QcffJCf/OQnlJeXc+ONN/Lf//3fPPTQQ73+eTra3LQ5W8VmFeGQ9Q9wBf+9Dkzvz6xpk05vxZ4au0nNaOGTFLEQFiHNDXWoqCTLoppKN8wJMGpJyFOqqlJVW0eNNw5VPFVHRFF9eKp8L1SPkz02m41t27YhyzJVVeHdEcLb0YYsS8Qp+sqMxbTMBSEP2+rqMRqNItkTQQ0uL81tPq3D6NOaG+owGo30k8S8nrBpawgMaw7h0kvmIJ2s7pmdrK9fmsJpqgonYrS6p7GxkdWrV7Nq1Sr+9re/sWHDBmbNmtXrn8dWWoDRZBLJnnDwuWHzn0KeuvbyJcSfrNQaEe9lhNiKXfdEK1dkNNqrMVusxKtizIZujFoC5tAtWvWOJlpa3WJeTwQV6Wx3wB4le9atW8fdd9/No48+SktLC7fddhuffvpp2IJytTRjMBhIEMke/ehmOHOHbMQlB7d4CeEjqnvC69SA+BRFDB8Mq93PghxcGTJp3GiGZgwCYJDVzzBr8GwNQR9itZXr8ccfx2KxMGHCBCZPnhy2Fq6m+hqMJhOpomUiPHLegZrDQYetVgtLF85FlgPDmhemtWIULaW6ll8n7osiod3txGAwYFVEAlQ3xne95fqRvCIsFrNI9kRQkV1fi5Q9SvasXLmS9957j+TkZAYMGMCaNWt4+eWXwxaUs6kBk9kissZ6kTYSUgYHHVYUhXpHk5jXowFRrhxerpZGLIoHqyqSDGHVWgVHPwx5avG8maere8SQVN0qd8Tm7+kRI0bw4IMP8v777/PJJ590/tfbnM2BzSqSReI5TNQut2JfNGcGA9P7A9DPLDM1KTa/16NFZaNYII4EX0fg7zlOFRso6EY383pstXW4ZDNOsSgfMVFZ2WM0GklOTu78c0ZGBkZj+Mb9eDraMBqNxIvKHn0YEbqqx1Zrx+v3ixYuDRSIFaywkfx+OtrdoqonUnY+BUrwYM0ZkycwsH8/AIbF+ciwiNZFPbI1x+bv6f79A0mA3Nxc9u3b1/lfb2tzNWNUZRIVcc0Pm8o9cOyjoMMGg4FrL1/cWd0zJ8VFvFGOdHRCD1XF6LUo0ny+wCJYnCKSPbqQMgwypoQ8Jcsy1XUNoqonwkrq21BV/VSC9ijNN2HCBN5++20kSSIvL493332XyZMnhy0onydwwRbbrutEFy1cJeU2rBYz9U6R7Ik0vQ3/6ktamx3IskwyItkTEY5CyP8cpt54xmGDwcCCOTP4cutOTCYTs1JcbGwaoFGQQleqmmPzhv8vf/kLfr+fsrIyZFlmwoQJmM29u3KqKArtLicpimghCruNf4BJ3wRLwhmHx48ZyfjRIyirqiHOqDI3xcXu1n4aBSl0p6opNq9FkebzBP6eRWWPTnSz5XphaQWSLIst1yOswy9ja+5gRHqi1qEAPazsefjhh7Hb7cTFxfG73/2O5ORk/vCHP4QtKE/HqWSPyNLrQhfJnroGByoGHKKNK+LsTtEr3RN+v597772X22+/nVtuuYXNmzef8zWNtVWYLVaSFTHsMWKyngx5eP7MqaQmJwEwMs5Lf7EFsu5Ux2iy59ixY1x77bU88MADPPjggyxbtozc3Nxe/RwdbS58Pi8pskg8h11rFex+LuSp65ad3op9cmK7uA7pVIdfpt4l7o3C7XRlj/i71oVuWriKyisxmkzUimRPxOlp+/UeLUMlJiby29/+lt/+9rfhjgcAnzdwAbGq4kKiOVMcDJkZ8pS9oZFmyYxfDV9LnxBao1u0tPTEZ599Rr9+/Xj88cdpbm7m5ptv5qqruh5kB+B2tgRaV8W2opFTmwPFm4OGDBqNRubNnMrW3dmYTEZmJbvZ1tJfoyCFUDr8Mg63l4HJsXUz+eijj/LUU0917sCVk5PDI488wurVq3vtczTUVGEym0n2iWRPROx8Gub8AFKHnXF4QP9+zJ0+heyjJzAajSxKa+XLxoEaBSl0p6qpg4yUeK3D6NNOVfaYkDSORAADjO26sqeqxk69z4pPPKdFXKOOdk3u0b/+5MmTmTJlyhn/XX755WELytMRaN/6/+zdd5hV1bn48e9up0zvvVJm6L0XQYqACqgomNiiuUnUxJL4M1GDaGLQazQ3Gm806s011zQTCwaNCIIoKNI7gqAgTZihDNNnztnl98cZDh0GmH32KevzPD7OnDlnrReY2XPWu9d6X8m2GYRWy+0J6qnHtBoam6iqqRH1ehxS16zTrMde7YARI0bQuXNnBg4cyIABA4IfT5kyhc2bN5/y/PHjx3PPPfcEP1cU5ZxzNNQFkjxiZ2GIffLb0z48tF8v4ryBN+/tvI0kKuINZrjZE4O7exoaGk5otd6rVy+am9u2oHv14UoURcUrmlWEhr8e5v/itF8ae8lgvO5AQjPf7aPIE3vf85EgFmuI7dq1i9mzZ2NZFg8//DBTpkxhw4YNts3n8wVuxEthVJMkZuX2gPjTH2+vb2ik8uAhUa/HIYfrwqfBS6uSPVu2bGHz5s1s3ryZ9evX81//9V9MmDDBtqB0XyAbZol0j/POcIRry1c7kGVFJHscFIu7e/r3789zzz3HsmXLWL58OX/4wx8YNWoUjz32GL/4xalv0uPj40lISKCuro67776be++995xzNNYH6iGJ8+gh9vVi2L38lIcVRaFXl3JM00SWoEeCqFcVbg6F0ZuaUElOTmb+/PnBzz/44ANSUtq2lktDXaCtvWhxHELr/wF7Vp7ysKapXDKoH3rLTZaBSTWijlIYqm6MvSN2Dz74IKZpsmDBAr7++msefPBBZs6cadt8VkuXTIlTGysIIdb+zDvV123eiqIoItnjkMORtrPneJqmMWHCBJYuXWpHPEIbMJDxo9EseWiU4qmXE6mVUziipHNYyeKgmkuFWsA+rYi9Wim7tQ7sdJWzw9WFL93d2OruyRZPH8zBd0OP6047x959lSiKLNquOygWkz3btm1jzJgxwc9HjBjBF198QZcuXc54V33fvn3cfPPNTJ48mYkTJ55zjuaWAvGuEHSaMEx4cGkS13+Qxg3z09hVq/BltcK3Pkjj+g/SeHRFEsZJ76fe2u7lpgVp3LQgjanz0uj+j2xqfBKvf+Vl6rzAa466b0kydf4ISpov/s1pHx4xqC+aFjh1XBbXQJzoiBNWappib4H12GOP8eKLLzJw4EAGDhzIiy++eNqE88U42uJYHGkPJQvefyBYo+d4A3p1JTsjDYBk1aCraMUedqobYu9a1NzczFVXXcXChQuZOHEi/fr1w+ez7/2h1ZLklESy03lnqdeza+8+/CgcEOs0R4TTMa5W1ex5++23gx9blsW2bdvavOvE6YTjzh4TCRMFU5Jb/q9gomC0/N9ExpQUjODXZExJxUQ+9pyWx42Wx83ga48bp2X8c77m5MdRQLr4v7eU9Cw6jbv9jF+vPHSYJlOiWrf/+0A4vYP1sXc3PSkpiddee41JkyZhmibvvPMOycnJfPXVV5inad998OBBbrvtNmbMmMHgwYNbNUdzYyDJ47Ls//td+E3gjstrYw+zrMLFE2sSkYCf9Kylf5afB5Ym8+FeN2MLj8VyTbtGrmkXiPEXKxOZ0q6RJJfFv3Z4eW3sYX64OIVqn8SaAy76ZvpI0CLoDdnWuVCxCbK7nvCwy6XRs1MZqzZuRpEkuiXUsbwm2aEghZPF4gKrpKSEF154gbi4OEzT5NChQxQXF7fpHEcXbG6R7AmtPStgw+vQY+oJD0uSxLiRQ/jzm++iKAq9E2vZ1uilyTz38WAhNGJxZ4+iKMydO5ePPvqIe+65h/nz5yPL9tRosSwLywqszkSyJ/R0VA6qudSmdKXjpB9DwYDTPs+yLPZ8U8E3ze6wXEvHgnDa2dOqlfqyZctO+Dw1NZVnnnnGloCAYLKiWfZQLyeekvQwTpNsOfack5MtxydkTnqNJGOgHhvrNMmVk8eyJGeKXB29wFqmiWWZWGbg45a/MCTJAslEklouwrKELCtIioIsySiKgiTLyLKCrMjIshr4v6QgKS2PyzKyoiLLMjmF7c4Yi2ma7D9wkAM+N6KyknNicWfP008/zcyZM3nqqadQFIUhQ4bw5JNPMnfu3NMWkP/DH/5ATU0Nzz//PM8//zwAL7/8Mh7PmQs4+n1HC8Tbn+wZU9DMyLzAPN/Uy2R4TB7tV4Mig8+AA40y6Z7Tb5XecEjly2qNR/rVAuBRLZoN0E0JGXhzu5ffDo20wq5WoDPXtX885Ssjh/Rj9aYtAHSOa2BdbSLNouhgWKhpir06Sq+++iqzZs1i1qxZ7N27l9tvv53vfOc7TJs2rc3mCF6LQrDLUDjJ/Eeh05XgOrF1bruiAjqWFvHVzj24ZOiXWMsnohV72IjFZM8vf/lL/vSnP/HII4+QlZXFv//9b371q1/ZNp9liZ09oWIgc0jNpUIrpEIr4qCai27JdO4xCIoGnfF1+ysPUlNXz95mUUjeKRG3s+eJJ56wO44THN2YsixhfEjmCyZSLOtYIsUysUwTCQlkkKRAvQikwPEBWZaRjiZIZAVZVZClQCJFkhRk5WjyRGlJpASSLYqiIEsSkqqiSIGvtzYJo7lcKKoLzeVCVTUUzYWmuYJzKKraMk7gNVIb7PA5nf2Vh2hqaqbSl2jL+ELrHI7BnT3Z2dn87ne/O+Xxm2666bTPnz59OtOnT2/1+KZp4vc1oykyCqE5KqTK8LPPkvlgj5vfDTuCIsPeeplbP0wjwWVRmnT6hfSLnyfww27H6tfc3rWOnyxJ4bLCJmbv9DClXSP/szmefQ0Kt5TX0y4pQo4+bZoFo34OaScmnOO8XrqVt2fDli/RZOgSX8+aOnENCgc1MbjA+uc//8k///lPAPLz83nrrbeYOnWqLckesbPHATV74dNn4NKHTvnS5ZcO4/f/9w8soDyugc318RzSxVGJcBCLyZ7y8nLuvPNOvvrqKwzD4Cc/+QmFhYW2zHX8DmqxY6TtmUgcVrOpUIuo0Ao5oOWjo6L7fSQmp5GXnU9mXjHtu/Y+6zgbt36FpqnsEfV6HBNxO3sWL17MM888Q3V1dTCjC7BgwQJbgrIsCyzrDLtSlGOJkeMTIsGkihxIdLS89tjzlRMSNMrRXS8tn6uahqoFkiiqy93y/8DnJ45xbKxYtXX717hcLirrxJsbJzX4ImTx3obsvhbpfh+WaSHLod2p8OTgav5fo8zUeen8+4qD5MebzJt4kNe/8vKfq5N4cvCJbeBrfBLba1QGZR/7ZdIv00+/zCPU+SVmLE9icPc6Fu1zcU+PWmauSuI3QyKklbxlwKfPwsRnT/nSqCED2LB5G0gSXRPq2FAfjy529zguFmv2+P1+XK5jDQo07ey/D/1+Pw899BB79+7F5/Nxxx13MHr0mYtrAviaAkke1bL/79cwYfryJHbUqigSPDGwGp8JDy9PxgI6peg83Dew6/AovwkPLUtmb72Cz4A7utYzuqCZRd+4+N2GBPLiTZ4ZegRZgl+uTOS2Tg0UJETQ761Pfwe9b4KUExfOKclJ9OnehRXrNgZbsf9btGIPC7GY7Hnvvfd44YUXaGpq4rXXXuP666/npz/9KZMnT277ySwLWnb0+CWXSERfJBOJI0pmcOdOpZqPX3Kh+/0kJCWTnZ1PZl4hxWXdSUhq/Q7CPfsqqDFU6gxRasMp9c3hs+O5Vd8Fv/rVr3jggQfo2LGjbbtFjnfljT8MyTzChak4eAiQOCA6cTnKNGNvC63d1yJfcxOmaXABtesvyNs7PFQ0KPygaz1e1UKSLH60OIUZ/WooSTSIVy1k6dR/5xWVLobknH5n14ub4vlel3qadAlZChy0bNAj7Hq69u8w4gFIyj3h4aTEBMo7lLJ1+048skWnuAY21ic4FKRwVJM/9rqyjBkzhltuuYUJEyYgSRJz5849a/Jm9uzZpKSk8NRTT1FVVcXVV1991udbloW/uQlkGdmyP0FyIfXDZn/tJcVl8tTgaqqaJa5+P4PRBQf425dx/O+lVfxuQwJbqlQUGRI0K7ISPQB6I8x/BK7931O+NHb4QDZt/ZKmZh+5bh8lnka+bvI6EKRwPN/JHQ1iwMsvv8zf//53brzxRtLT05k1axa33nqrPckeKVCtBwLJHuH8HVHSqdCKqFALqdQKaJY86H4fcQlJZOQUkJmdT1FZN5JS0y/ofa6u6+zZV8Ge5ngbohdaywijNVqrkj2pqalceumldscSJBI94a3y4GGO6Co+cUfdUXoYXUhCxe5rkWkYJ+wYsttlhc08uDSJG+anoZvwUJ9a0twmDyxNRpMtvKrFrwYE2i//9LNk7u1RS168yY5ahYL4UxdOe+oUavwynVN1TAv2bVL4/sep3Ns9wtqVG83w2X/DuFPbx146uB+bt21HURS6J9TxeX08pthO7igjhD8z4eL+++/n/fffZ8WKFaiqys0333xCp8CTjR8/nnHjxgU/V5SzF/U1DQPDMFBkOSS1MS6kftj4wibGHbfpRWlJTMerFo26RKMu4VUt/ntjAo/2q7H9z2CLjW/CgO+fUh9DVVVGDu7Hu/MXoaoqA5Nq2N3kwRDXIkfF4k0wWZZJSDh20yMrK8u20weKoqCogV2MItnTOjVyanDnToVWSJPkRff78MYlkJ6dT0ZuAUUdupCSkd0m698tX32NbhjsbTpzbUrBfhGX7Onbty9PPPEEw4cPx+0+dv6vf//+tgUmhKem5mYOVVVT6Us695MFW8XiAivarkVxqsWzw049XvXa2MOnPPbr445y/UfnhtOOV5Bg8Iv+gUWVLMHvh0dagebj7Fp62ocz09PoWFLE9t17iVdMOsY18EWDuIPlpFhcYPl8PkpKShg/fjyzZ89m1apV9OnTh7S0tNM+Pz4+8D1aV1fH3Xffzb333nvW8U3TDPY/kAjNboXzrR8W39Lpr84vcfcnKdzbI5BUvrNrHb9alUSXND+76hT6ZPh5d6eHzUc0ri5tpHdGhB21ef8B+N7CUzqd9u3ehVUbNnPgUBWJqkG3hDrWiTpijorF90UdO3bkL3/5C7qus3nzZv72t7/RqVMn2+bTNBd+vw9dEvVgTqdOTgomdirUQhqVRHSfD5fHQ3pOAe2y8yls35n0nHxbNjd8uWMXiqKyT5y+cFQ4XYtalexZv349AJ9//nnwMUmSePXVV+2JSghbX3z1NZIsUR7fQFnc6Recgr1yMtP5j29dHZM74EJ1LYq9v9nwYkkK0uW/PuPXRwzqy9YdO1FVleEp1QxLjpB6RFEm3uvhx9+7MSavRffffz8FBQX4fD5+//vfM2nSJB588EFefPHFM75m3759/PCHP+Tb3/42EydOPOv4R5tFhNr51g/bVy/zw09S+XaHBiaWBOp3tE82eG74EQwT7v00hV8NrOahZck8O/QIdyxK5eWRVSH/c10Ud9IpiR5oacU+Ygj/98/ZKKpC/6Ra+iXWOhCgYOgGM378/ZispzljxgxeeOEF3G43Dz30EIMGDeKBBx6wbT61JdkjdvYENMgJVKjHdu7UK8noLTXdUrPyKMoJJHcycgtD8v25Z18FsgQ35+y3fS7hVE1Nzdz3g5tIS0l2OpSgViV7/vznP9sdhxAhdu3dj24Y6EaEnb2PIn5dj8nFFYhrUawwB/wAJb/vGb+en5tNcUEu23ftDWFUwsk0xb6uj+Fuz549PPvsszz11FNMmTKF73//+0yZMuWMzz948CC33XYbM2bMYPDgwecc37Ks4w5v2f93fCH1ww42ytz2URoz+tYwOOfUziP/+MrL1e0CbeNNK/CnaIyw+mGWrCJNOHPiuaQgj/IOpWza+mUIoxJOZsZgrZ6j5s6dy3333cd9990XfOyvf/0rN9xwgy3zqVogyeOTYvOYUKMUR6VW2HI0q5BaJQ3d70dVVdKz8sjLySe/tIycwnYhTz7W1TewZ18Fmks00HGKXw+/nautSvbs3buX6dOns3fvXv76179y33338fjjj1NQUGB3fEKYGTdiCCMH93M6jJimqmev9RCNHn74YR577DFuuumm0y4u22xnT8u2SytGF7DhoDkuD/eYGed83o1XX0lT8+mLVAuhca66M9HMMAwOHz7M/Pnzee655zhw4ADNZ/l+/MMf/kBNTQ3PP/88zz//PBAorOrxnHvBFIoWxxdSP+x/t8RT45N4flMCz28KjPPyiMN41MDRruWVLp4ZGtgJlOkx+db8NL7dMbJ2BJv9/gMl6+xHYq69fDRXjBoWooiE05EkKeZ29fzpT3+irq6O1157jb17j934MAyDd955x/ZkT4McG80RmiUPlVpBsB16tZqBoevIskRaVh4dsvPJK+5AbnEHFNXZ7ldxXg8/v/t7jsYgQEJ8nNMhnKBV35UzZszgu9/9Lk8//TQZGRlceeWV/OxnP+Ovf/2r3fEJYcbl0nCJjLEQYtOmTQPgrrvuCsl8OhomEnIICqMKx1hIuKb+D2jn7mqjaSqaJtqKCs747ne/y9SpUxk1ahRlZWWMGzeOe+6554zPnz59OtOnT2/1+JIkBVM8fsmFatnbxvVC6odN71vL9L6nP7aUoFnBRA/ALwdEXoFm3Z2KOurn53yeqqokJohrkRBaJSUlbNy48ZTHXS4X//mf/2nbvJorkOypV6KzdqdPcnFALQju3KlSsjBMAyxIzcyhXU4+OUUdKCgtQ9XCaz0kyzKJCaKGoXCiVv12qqqqYtiwYTz99NNIksTUqVNFokcQhJDp1q0bENiu/PDDD5/wtZ/97GcMGDCgTeaR5JZjKZKEX3LjtpraZFyhdXzdb8BdMtTpMAThnCZOnHhC3Z333nsPv7/ttm8fvQ4B+CU3XiuydsREA2X8r8ATnQtaIfKNHDmSkSNHMmHCBIqKitixYweGYdCxY0dUG3eYeOMCO3rq5ej42dBROaDls18rolIt5LCajWFaWJZJSno2JTn5ZBeUUtShSzDRJQiRpFVXA4/Hw/79+4PHJ1auXIlLfMMLghAiP//5z9m9ezcbN25k27ZtwccNw6Cmpu3uGLvcHmQpsBXcJ3lEsieEmj2ZuK980ukwBKFVPvzwQ5555hkaGhqwLAvTNGlsbGTp0tN3kTtfquZClo8le4TQ8mf1QOtlzzEYQWhLDQ0NjBs3jpSUFEzT5ODBg/z+97+nZ8+etszniQ90nIvUZI+OykE1l0qtkP1aEYfUHAxLwjQMUtIzKczOIzu/lOKyrrjcsVmXSIgurUr2PPDAA/zgBz9g165dTJ48merqap599lm7YxMEQQDgjjvuYO/evcycOZMf/ehHwccVRaF9+/ZtNo/m9iApR5M9YoEVStqUF8EdGzUAhMj3xBNP8Nhjj/HKK69w++23M3/+fBobG9tsfEmSUDUXpmnik10geiKEjIWENvnZ03bgEoRwM3PmTH77298Gkztr167lscce44033rBlvriEJCzLolFOiIjj7gYyh9ScYLesg2oeBgqG309SagaFOflk5BZSWt4Dtze8aq0IQltoVbKnoKCAN954g6+//hrDMGjXrp3Y2SMIQsgUFBRQUFDA7NmzOXLkCI2NjViWhWEYbN68uVXdbVpDlmU0l7tlgeUWC6wQae50De6Oo50OQxBaLTExkUGDBrF69Wpqa2u5//77ufzyy9t0Ds3lprmpUezsCTGjx7dQ8/s4HYYgtEpDQ8MJu3h69ep11mLxFys1Mwfd70dzuWiUE4g3T1+3yykmEofV7GA79ANaPjoqut9HYnIaedn5ZOYWUVzenbiERKfDFQTbtSrZc/XVV9O5c2cmTZrE6NGjRaJHEARHPPfcc/zpT39C1z3e0GsAACAASURBVHVSUlKorKykW7duvP766202x9EFVqy2FQ01nysV9+TfOh2GIJwXj8fDjh07aN++PcuXL2fQoEFtWrMHAke5AtcikewJFUONRx33mNNhCEKrJScnM3/+fMaMGQPA/PnzSUlJsW++tExo2c1TraQ7nuyxgColM7hzp1ItwC+50P1+EpKSyc7OJyO3gOKy7iQmpzoaqyA4oVXJnoULF7J06VLeffddnn76aQYOHMikSZPa7G66IAhCa8yaNYuPP/6YmTNncscdd7B9+3b+9re/tekcmhZI9jTGSFtRp6lX/zd47XtjKgh2uPfee3nmmWd46qmneOmll/jHP/7Btdde26ZzaK5AkqdJXItCRhozA+IznA5DEFrt/vvv57HHHuPnPw90jissLOTXv/61bfN54uKD16YqJZM8/9e2zXUmR5T0QLcstYhKrYBmyYPu9xGXkERGdj6ZOQUUlXUjKTU9WG9WEGJVq5I9siwzZMgQhgwZwrJly3jyySf50Y9+xKpVq+yOTxAEISgzM5OEhAQ6duzIli1buOyyy/jNb37TpnMcfRNTJye36bjCqZraT8DT+UqnwxCE85aamhqsXfjmm29SXV3Njh072nSOY9eiyCyEGmn8qR3QBnzP6TAE4bw8+uij+Hw+vvOd73DVVVeRm5tr63ySJJGYnEZt9WGOqFm2znVUjZwabIVeqRXSKMWh+3144uLJyC4gLTuPkrJupGRki+SOIJykVcmezz//nHfeeYcPPviA0tJSbr31VsaOHWt3bIIgCCdITEzk7bffpmvXrvzlL38hKyuLpqa27ZjliU+AQxXUKWK3iZ38aiKea/7b6TAE4bysWrUK0zSZPn06M2fOxLICxxl0XefRRx9l7ty5bTbX0WKh9YpI9oSCNvlZkBWnwxCE8/LWW2+xc+dO3n33Xb7//e+TkpLC5MmT23yn4fGSUtOprT5MlZppy/h1clJLcqeICrWQRiUR3efD5fGQnlNAaXY+Be06kZFbIJI7gnAOrUr2TJ8+ncmTJ/Paa6+RkSG2twqC4AzTNKmqquKqq65i4cKFzJgxg3vvvbdN5/C2tBUVO3vspUz8L9uPSxxsPMiBhgO2ziGcXaonlZz4HKfDaDNLlixh+fLlVFZWntCVVFVVpk2b1qZzHS0eKq5F9vOXT0QrGWbb+A3+Bj7c/aFt4wutc3np5ciS7HQYba64uJhbb72VoqIiXnnlFV566SV7kz1pGez9ehs1cho6Kir6RY3XICe0FFQOJHjqleRAEWhNIy07n6KcQHInM68IWY6+fz9BsFOrkj1vvfUWe/bsYePGjQwfPpxvvvmGwsJCu2MTBEE4QXV1Nddddx0ADzzwgC1zxCcGFlb1ShIWIO4Ztb3GwhF4e061dY4mvYlb5tzCrtpdts4jnN3Usqk8PPhhp8NoM3fddRcAb7/9NldddZWtc3njAy2OG+TEiGhxHKkMxY12+ZO2zvE/G/6Hlze8bOscwrmNLxkfdcmeDz74gHfeeYd169Zx6aWXMn36dPr0sbebXEZ2AbruR1U1jqiZZOj7zuv1jVIclVpBsKhyrZKG7vejqippWXnk5eSTX1pGdkEpiiJ22wnCxWhVsue9997jhRdeoLGxkX/84x9cf/31/PSnP2Xy5Ml2xyfYwG/68Rv+wP+P+9hn+IKPHf/x8c89+rhu6piW6fQfJablJ+Qzuji22lXLssyoUaMoLS3F7T7WoebVV19tszkSUzMwdB1UjUYpnjirvs3GFkBX4vBOfcnWOb7Y8QXPb3xeJHrCQLQtrI4aOXIk06dPZ9euXfzud7/jySef5IEHHiA5ue124aRm5mDofiQtPFscRwvpkvshOd+WsQ8fOcxbS97ilQOv2DK+cH4UKfoSB7Nnz2by5Mn85je/QdO0kMyZXVga/PiQmnPOZE+z5Akkd1raoVergfdZsiyRlpVH+6w88ks6klvcAUVt1dJUOAu/4WfdgXWsqlhFja/G6XBiWlFiEdM6te2u3/PVqp+ol19+mb///e/ceOONpKenM2vWLG699VaR7DkNy7LwmT78hj/4f7957GPd1E98/PikyknJlDMlX1rznGCC5mgcxz1mibuDUWF4/vCYS/bcf//9ts+RmVuAaegoqkqNkkacLpI9bUka/wQk2nes5/CRw7z0wUssdC0U27LCQLQme2bMmMHQoUNZv349cXFxZGVlcf/99/PSS22XyEzNyMEyA7+va5RUkeyxgT8hH23o3baN/++P/s3rh19HVy7umItw8SSkqKzv8txzz4V8TpfbQ0JiCk2N9VSqBZSz5oSv+yQXB9SCYFHlKiULwzTBskjNzKFdTj45Re0pKC1HDVGCKprpps7GgxtZsX8Fy/cvZ23lWpqMtq1nKVyYgbkDIyPZI8syCQnHWn9mZWU5emZSN3Xq/fUnJjNOs/vkTLtSLvY5JydQfKYP3dQDyRxL/EIXQkOJwUKSAwYMsH0Ob3wiqssFQJWaRY6+2/Y5Y0VT7kA8/b9j2/iWZfHWB2+xVFuKJYmkdjhwq+5zPykC7dmzh2nTpvH3v/8dl8vFj3/8YyZNmtSmcwRaHLdci5Qscv1ip1pb0yb+Bmz6Ht305SY+2/8Z33i/sWV84fzEaXFOhxBVUjKy2b97O5VaAX40Dmp5wXboh9VsDNPCskxS0rMpycknu6CUog6dg10GhQtnWiabD29m+b7lLN+/nDWVa6j3ixuT4SgcdhO2KtnTsWNH/vKXv6DrOps3b+Zvf/sbnTp1sju2M1q0ZxH3LLzHsfkFIRyoktjqagdZlklISqW+tprDarbT4UQNXXbjmfY/ts6xbO0y5lXNo8Ytti2HiyRXdHaSUhSF2tra4E6Br7/+us1vgkmSRHxSCvW11VSFqMVxLPEXj0Arn2DL2IZhMO/Teax1r7VlfOH8Reu1yClpWbns2/UVzXIcb6T9CMMC0zBITsugMCefrLwSSsq74XJ7nA414lmWxdaqrcGdOysrVlLrEzs9I0HEJHsaGhqoqKjA7Xbz0EMPMWjQIH72s5/ZHdspqqqr2PnNTnYdEne3BCEWd/aESnJaZkuyJ3q6CDluzKOQUmTb8NW11by14i22uLbYNodw/pLd0dlJ6q677uKmm25i37593Hnnnaxdu5bHH3+8zedJarkWiWRP2zIlFW3Sb20b/6PlH7GieQW1brEgCxeJrkSnQ4gqRR26sHrxXNKy8kjPziMzr4jS8h64vWIHVVvYXr09uHNn5f6VVDVXOR2ScAHCYa3WqmTP3r17efzxx7nvvvvsjues1m5Zy6erPuWQcghEoliIcW5FbIW1S1JaJt/s/JJaOQWf5MJl+ZwOKaI1ZfbEM/gOW+d4e/7b4vhWGIrWu+ndunVjzJgxLFy4kH379jF27Fg2btzIyJEj23Se5NQM9u38kho5DT8aGv42HT9mDboT0tvbMnR1bTUfrf+Ize7NtowvXJhovRY5JTUzh2/f9QieuHinQ4kKu2t2s3z/cpbtX8bK/Ss50HjA6ZCENhAO151W1+yxuwNOa7hUF7Iso7YubEGIahneDKdDiFpZeUVsXL4IVdOoUrLJFnV7LpghaXiufwVsLIy5auMq3j/wPlVucecr3ITDGx07fO9736O8vJxLL73U1nkycwvZuHJxS4vjDDLPs8WxcCrdk4460r7d6XM+nsNqdTW6JGo4hpNovRY5RZIkkei5CPvr9weSO/uWsWL/CvbVi2t7NEr3pjsdQuuyJqHogNMamqphWZaoVSIIQKY30+kQolZ2QWmwFschNUckey6COeIBFJvuoAPU1dfx1mdv8bnrc9vmEC5ctB7jAmw5tnWynKJ2HG2geVjNEcmeNqBc/p/gTjj3Ey/AV7u+YsnuJeyKE+UGwk2SWyR7BOccbDwYPJa1fP9ydteK95WxIN0TIcmeUHTAaQ2X24VlWXgtr9OhCILjMuNEsscumstFYkoaDXU1VGhFdGla4XRIEakptROeS35s6xyzF8zmU+VTTMm0dR7hwkRrsmfMmDG8/vrrDBo0CEU5diY/Ly+vTefRXG4Sk1NpbKijQiukvGnNuV8knJE/ty9aj6m2jG1ZFu8vfp81HvFvFI7SPGlOhyDEkCNNR1hRsSK4c2d79XanQxIcEA6nMCJqi0ycOw7DMNBkDbflpllqdjokQXCM2Nljr5T0LBrqaqjU8jFQUDCcDimimJISOL5lY3G6dVvWMWf/HA65D9k2h3DhVEklOy46O9o1NDTw+OOPk5qaGnxMkiQWLFjQ5nMlp2UGkj1qISYSMqIu1YWwkNEmP2vb+J+u/pRl9cs44j5i2xzChctPyHc6BCGK1fpqWbl/ZXDnzraqbVjiWh3zIuYYV7jITM/EMA00NOKteJHsEWKaSPbYKyO3kL1fb8OQNA6o+eToYlv++dAH34sru4tt4zc2NTLr01lscG2wbQ7h4uTE56DKEfU2o9UWLlzIZ599hsdjf7eI9Jx89u3ejl/2UKVkk27st33OaGT2uQUlp7stYzc0NvDh6g/Z5Npky/jCxStILHA6BCGKNPgbWFWxKtgOfcvhLRiWuCkonChijnGFi+SEZDRVAyDeiucwhx2OSBCckxHn/NbAaNaucy9WL5qL6nKx31Ukkj3noSmpFM/oB22d418L/sViaTGGJN5chatoXlzl5+dTXV0dkmRPcVl31i75EM3lYr9WKJI9F0DXklDHzLBt/PcXv89qaTU+SXRuDFeFCYVOhyBEsCa9ibUH1gbr7mw6uAndEkXYhbMTx7jOkyzLJMQl0NjcSLwZD863rhcERyRoCXhVUbvKTnEJiSSnZ1JfW80+rYRefOJ0SBHBRMY97RVQNNvm+PzLz3l/z/tUeiptm0O4eIWJ0bu48vv9XHHFFXTs2BFNO/a9bkeX0uS0DBKSkmluaqRCK6KrqCF23pTLfgFx9tRs2b1vN59s/4TtHlGTI1wpkkJuQq7TYQgRxG/4WXdgXXDnzvoD6/GZIpkrtJ4qqaS4U5wOI7KSPQBJ8UmBZI8l2v0JsUsUZw6NzNxC6murqVKyaJK8eKxGp0MKe3r/H+DK723b+D6/jzcXvcl693rb5hDaRjQne26//faQzSVJEunZ+Xyz80sOaPnoqKiIO8qt5U/vjNb3O7aMbVkWcxbNYY1rDZYk6nOEq2g+Uiq0Dd3U2XRoEyv2B4oqrzuwjkZdvOcTLlyaNy3Y2ddJEXflS0hIoOJwhUj2CDFN1OsJjezCdny1eS2KorLb1ZGOzSLBcDbN8QW4L3vU1jneXfgui1mMX/LbOo9w8aL5GFeou5Rm5RUHa4h94yqlyLctpPNHKgspUJRZlm0Zf+XGlSyrWsZB70FbxhfaRjQnnoULY1ommw9vZsW+wM6d1ZWrqffXOx2WEEU6pHRwOgQgEpM9cQkAItkjxLT2Ke2dDiEmFHfsyrIP3gZgl7tcJHvOwkLCNe2PoNlXw2Tbzm38e8e/2efZZ9scQtsR16m2U9KpB6sWvY+iaex2lYlkTysZXa5BLRpoy9g+v48Fyxew3iN+L4S7zmmdnQ5BcJhlWWw7si24c2dVxSpqfDVOhyVEsfLUcqdDACIw2ZMYnwiIZI8Q27qk29flSDhG1TQyC0o48M0uKtRCGqV4vJa483M6vp434y4aZNv4uq7zxkdvsNa91rY5hLYTr8VTmlTqdBhRIy4hkfTsPI4cPsBeVztxlKsVDMWLOuEJ28af98k8VlmraJKabJtDaBviPVNs2l69PbhzZ2XFSg43icY+QuiUpZU5HQIQgcmetOQ0DMNAUzTizDga5AanQxKEkBNvXEKnoF05Fbt3ICsKu9wdKW8SyYaTNXuzcV9h36IKYM6iOSzSF+FTRYHESNA5rXNYnFWPJrklHag6VIkuudjnKqHQ96XTIYU16dIHITHblrErDlaweMtitnq32jK+0LbEe6bYsLt2d3Dnzsr9K6lsFE0cBOeInT0XKDcrF7/fj6IopFvpNCCSPUJs8Sge2ieL4xGh0qFrX9Z8Mg+AXa5ykew5Dde1L4HLvt2WO/fu5J2t77DHu8e2OYS21S2jm9MhRJ2yHgPYsGwRqqaxy1Umkj1n4U8qRht8p23jz1k0h9Xu1ZiSadscQttI1BJFzZ4otb9+P8v3L2f5vuWs2L+Cb+q/cTokQQDAJbsoTQ6P3c0Rl+xJTUrF4w7UhMgwMtit7HY4IkEIrbLUMhRZcTqMmKG5XGTnl1Kx92sOqPnUy4nEm7VOhxU2mjpfi6f9SNvGNwyD1xe8zhrPGtvmENpe1/SuTocQdeITk8nIyefIoUr2utqLo1xnoU36LSiaLWOv/2I9SyuXst+735bxhbbVOV3sMowWBxsPBnfurNi/gl21u5wOSRBOq31K+7DpABgeUZwHWZbJysii8lAlGWaG0+EIQsh1TheFBkOtsH1nvtn1FYqi8JW7Oz0alzgdUljwudPwTP6trXN88OkHfOT/iCZV1MWIJF0zRLLHDrlF7ak6WIEuudjp7kT75o1OhxR2/O0vQ+sw2paxdV1n3mfzRO2wCCKOcEWuI01HWFGxguX7lrN8/3K2V293OiRBaJWy1PCo1wMRmOwByE7PpvJQJalWKrIli220QkwRd8xDr33X3qxaNAcL+NLTg66NS1EQ1x316ufBk2Tb+Hv27+Gdze+w07PTtjmEtpfmSRPHJmxS1nMAm1YuRlJUtnl6imTPSUxZQ7vyKdvG/3Dph6zyr6LeJQr1R4r+Of2dDkFopVpfLasqVgV37myt2oqF5XRYgnDeytPCo14PRGiyJy87j3Vb1qHICmlmGgeVg06HJAghI+5ShZ6iqhS068Tu7VtokuPZ4+pAsS+2C3M2dbgCT6cJto1vmiZvzn+Tla6Vts0h2GNgrj2troXAUa6s/BIO7t/DYTWHQ0o26UaF02GFj6H3QmqJLUNXVVfx8aaP2ezebMv4QttTZZV+2f2cDkM4gwZ/A6srVwfr7mw5vAXDMpwOSxAuWjjVLYzIZE+ndp1498N3kWWZDDNDJHuEmOFW3LRPEcWZndC571B2bN2Aqmps9fSO6WSPX0vCc81/2zrHh0s/5MOmD2nQRBH+SDMkb4jTIUS1Dl37ULHnaxRV5UtPD9LrP3A6pLDgj8tGu+Q+28afs2gOa7Q1GJJYjEaKnpk9idPinA5DaNFsNLO2cm1w587GQxvRTVF3TIguiVoi3TO6Ox1GUEQme+K98aQkpVDfWC/q9ggxpVdmr7Ap+BVrMnLyycwpoOpgBQe0Ao4oGaQYsZlolic9A3Fpto1fcbCC2Rtms90tzudHIpHssVdJpx6s/uQDfM2NfO3uTO+Gj3FZPqfDcpx2xa9B89oy9hc7vmDJ3iXs9oqmIJFkcO5gp0MQgJ01O3l0yaOsP7AenymuVUJ0G5g7MKzWarLTAVyonIwcAJHsEWLKiMIRTocQ09p37YNhBO5CbfX0cjgaZzQVj0LpPsW28S3L4o0P3mCFawWIBioRp0NKB7LispwOI6rJskxxx65YloUhaWx3h892caf48wdB16tsGds0TeZ+Mpc1btERMNIMzhPJHqeZpkndoTpWV6wWiR4hJgzJD68bXhGb7MnOzMayLLx4STQTnQ5HEEJiZMFIp0OIaR269cXjjQdgu7srjVK8wxGFll+Nx3PtH2ydY9GKRSyoW0CdXGfrPII9huYNdTqEmNCl3zAsM3CcaLOnHwaKwxE5x5QUtMnP2jb+4pWLWd64nBq5xrY5hLaX6EoUDS0ctnHrRn798q95/d3XSTfSnQ5HEEJiWN4wp0M4QcQmezoUdcDv9wNQYBQ4HI0g2K9dcjsKk0SHGyfJskxxWeCOuimpbPb2dTqkkJIn/BoSs20b/1DVIf619l98qX1p2xyCvcLtjla0ik9MIq+kIwCNSiI73LFbuN/q9x+Q1cmWsevq61i4diGfuz63ZXzBPiMLRqLIsZsEDQf52fk0NTXh0lzkmDlOhyMItitNLiU3IdfpME4QscmevKw84lvusBcaYgEsRD9xhCs89Bg0CqnleNE2Ty+aJHtqRISbxvwhKH1vtG18y7J4c/6bLNOWYUmi1WokSnWnMiBngNNhxIzuA0YGj5Vu8g7AjMFzj7o7BWX0z20bf87iOaxWVuOX/LbNIdhjfOl4p0OIeanJqaSnBnb05Bgi2SNEv3Dc3RyxyR5ZlikpKAEg3Uon3oyt4xRC7BFHuMKDxxtHSXn3YL2Mzd7+TodkO1324J36sq1zLF27lA+qPhBHJSLY2OKxYVWUMNpl5hWSXVAKQL2Swk6XPbtbwpky7lfgSbZl7J17d/Lpjk/ZoeywZXzBPkmuJFGvJ0zk5+QDgbVanCk6ownRLRwbVERssgegvF05uh64qyV29wjRLNWdSq+s2CwIHI56DRkbvIe+1dOLRim638BIlz0GyfYdlz1Sc4RZK2bxhesL2+YQ7DehdILTIcScHgNGYOhHd/cMjKndPf6sHki97dltaFlWoNW6Z40oFB+BRheNRpM1p8MQgNKCUgzDQEKi2Ch2OhxBsI1H8dAvp5/TYZwiopM9XTt0xe1yAyLZI0S34QXDkaWI/nGNKnEJiRSXdwvu7tnkHeR0SLZpyuqDMvB7to1vWRazFsziM+0zcXwrguXE59A3O7ZqWIWDnKJ2ZOYG3v/UqOkxs7vHQkKb/AzBM7VtbPm65SyrWcZh+bAt4wv2Gl8ijnCFi+5l3dHUQOKtxChxNhhBsNGoolF41fAr7RDRq0dFUSjJLwHE9kAhuo0oEPV6wk3voZcdV7unJ0eU6Os0YcguPNf/0bYFFcDKjSuZd2AeR+Qjts0h2G98yXgkG79PhDPrPnAEhh6oKbMubhg60X+UzujxLci3J7nY1NzE/JXz2eDeYMv4gr1S3akMyBW1w8KFqqq0K2wHQIqVQoqZ4nBEgmCPqzpc5XQIpxXRyR5oOcpl6EhIFJpid48QfRK1RIYXDHc6DOEkcQmJtO/cC8uysCSZVXGXOh1Sm7NG/hzS2tk2fm19LbOWzhKdbqKAOMLlnPzSMjJziwBoUJL4wtPb4YjsZajxqOMes238uYvnsprVNEvNts0h2Gdi+4midliY6V7eHX9LQloc5RKiUW58LgNzBzodxmlFfLKnW8duuFQXII5yCdFpUodJYbktUIA+l0zA7fYAUOEqZrerg8MRtZ2mtC6ow+62dY5/zf8XS5QlmJJp6zyCvbqmd6VLeuy2/g4HfS8Zj3m0dk/cIBql6G1aIY1+GOIzbBn7m8pvWLxtMdvUbbaML9hLQmJa+TSnwxBOUl5aToI3AWhJ9ogT20KUmdR+UtiW2wjPqM6DqqrBo1wZZoboyiVEnallU50OQTgDzeWi28ARmLoBwOq4kVFxhMKQVDzf+hPI9v2KWLdlHXP2z+GQcsi2OYTQ+HbnbzsdQszLzCskv305lmWhSy7Wxg1zOiRb+FPaIw+wp4aYZVm8v+h91rjXiPphEWpI3hCKkoqcDkM4iSzLdCgJ3AyLt+LJNDMdjkgQ2o6ExOQOk50O44wiPtkDUFZaFqz0XqaXOR2OILSZ/jn9aZdi3zEa4eKV9xxISlY2APVKMlu8kV+k1hz6E8gst238xqZG3vzkTTa5N9k2hxAaqe5UUQw1TPQfeUWwbtIOd1cOqrkOR9T2tMnPgmJPQn3d5nV8dvAzKpVKW8YX7Cd29YSvXp174fcHjnKJQs1CNOmT3YfCxPA9XRQVyZ4e5T2CXbnaG+1Rrci/sy4IAFPLxa6ecCdJEv1HXoFpBHb3bPIOpEZOdTiqC9eU3AHt0p/ZOsfb89/mE/kTDMmwdR7BfteWXYtLcTkdhgAkJKVQ1nMApmmCJLEs/jIMFKfDajP+siuh1J76dX6/n3lL57Hevd6W8QX75cbnMqJQNLMIV0W5RaSnBBpZFBvFaJbmcESC0DbCtTDzUVGR7FFVlc7tO2NZFhoa7Y32TockCBctw5PB6KLRTochtEJ2fjFFLdcgQ9JYmjAek8jrTGQi477+f227cw7w+Zef8/7e9zmgHLBtDiE0FEkRd9LDTO8hY/DGB2pjVKsZbPQOcjiitmHIbrQrnrRt/PlL5rPKWEWD3GDbHIK9ppZPDduaGULgxlj7ovbBtVoHPXpqHAqxK06N47Liy5wO46yi5qo4vN9wTCNQ5LNML0OyIm+hJQjHu6bsGjRZ3PmIFAPGTELVAjscDmp5bPH0czii86cPvBMpt6dt4/v8Pl5f9Lq4ex4lRheNJjs+2+kwhOMoqsrAUVcGdxp+7h3AYSXy62NIl/w/SC6wZexDVYdYtGURW7Qttowv2C9BTRA7oSPA4N6DsaxAPaxyvRzZipplqBCjriu7jjgtzukwzipqfspSklKCxb8SrATyzXyHIxKECydLMteVXed0GMJ58Hjj6D9iQrAjzvq4IRxR0h2OqvWaEopwjZ1h6xzvfPgOn/AJuqTbOo9gPwmJ7/Wwp1CucHEK2nWiuKwrlmVhSXLLTsPIfbvnT8hHHnaPbeO/9/F7rNHWiK6AEeyGLjeQ5EpyOgzhHFKSUuhY0hEAL15Ru0eIaC7ZxXe6fcfpMM4pcn/7n8agnoPQWxZa5bp9xUUFwW4jCkaQE5/jdBjCeWrXpRf57cqwLAtTUvksYUJELLIsJNzT/giq27Y5vtjxBf/++t/sV/bbNocQOqOKRtEprZPTYQhnMGjMVbjdXgCOqFl87h3gcEQXTpv4G9uuTZ9/+TlL9i1hr7LXlvEF+8UpcdzU5SanwxBa6ZL+lwTXap31zqINuxCxrul4DRneDKfDOKfwX4Wch9LCUnIzA90nsswsUs3ILZIqxC4Jidt73u50GMIFGjJuCm63B4AqNZsN3sEOR3Ruvt63IhXatxj0+/289fFbrHOvs20OIXQkJH7Y64dOhyGcheZy0f/SKzBaFlUbvIM4EIHdufzFI6B8gi1jG4bBTb8ovgAAIABJREFUvE/nsc4jrkuR7IYuN5DsTnY6DKGVcjNzKc4rBiDJShInMYSIpEgK3+3+XafDaJWoSvYA9OnaB6PlrLrY3SNEorHFY+mS3sXpMIQL5PZ46TfycgwjsMja5B3IXq2dw1GdWXNcDu7LH7d1jjmL5vCx8TE+yWfrPEJojC0eS8fUjk6HIZxDcVlXijp0bjnOpfBpwpU0SR6nw2o1U1LRJv3WtvE/Xv4xy5uXUyvX2jaHYC+P4uGWrrc4HYZwngb3GXzi7h5BiDCT2k+KmBMYUZfs6d2lNwlxgU4UxUYxSaY4wytEDhmZu3rf5XQYwkUqKe9OSXn3YAvkJQkTqJPD786jhYTrupdB89o2x449O3j3y3fZq4pjEtFA7OqJLEPGTQl252pQkliaMCFyTk0MuhPS7emuWlNXw8L1C9ns2mzL+EJo3NTlJrGrJwKVlZSRnR4o7p9pZpJhhP9RGEE4Skbme90jp2Zh1CV7ZFmme8siS0amt7+30yEJQqtd1eEqSpJLnA5DaANDLruGpJRAgWa/7GFx4kR07GtpfiGau05DKr3EtvENw+CND99gtXu1bXMIoTWhdALtUsJ3p5pwIs3lYvjlU4MdcL5xteNzT3+Hozo33ZOOPPJnto3/3kfvsUZdI4rFR7BkLZnbut3mdBjCBRrQY0Bwd08PvYfD0QhC600onUBhUqHTYbRa1CV7AEb0H4HHFdiqnGfmkWNExjYrIbZpksadve50OgyhjSiKwqWTb0BRAwmeKjWblfGjHY7qGJ87A8+kp22dY+7iuXzk/4hmqdnWedqaZVro7+r4X/Xj/7Mfq+rYXghjk4H///ynvsaw0Ge3vOYVP+bWQGcf8ysT/yt+/G/6gwtufa6OdSRi9lcEuWQXP+77Y6fDEM5TZm4hvYeOCdbvWR83jEo1vOtkKBOeAHeCLWNv372dJbuXsFPdacv4djjdNck6YAU+f9WP/r6OZZ56TfH/0Y//L4H/9HcD//7GWgP/nwKvOUp/W8dqjqxr0t197ybBZc/3iGC/Xl16kZKUAkC2mU2BUeBwRIJwbjIy3+/xfafDOC9RmezRNI2hfYcGa/f09vdGsiSHoxKEs/tW52+RHZ/tdBhCG0pMSWPQmKuwWq5F2z3d2Oru6XBUAeqUF8CdaNv4u77ZxbtfvMsudZdtc9jF2hZY9Gg3ayiXKOjzA4sis8LEXGuetnuIudEEb+A16jQVfV7Lwmq1gfotFSlRwqqwMCtNcIOUEnm/k77b7bsRc0ZdOFGXvkMpaOkUaEkyixMnUSeH5zF3f04fpJ7TbBnbsizmLprLGs8aW8a3y+muSfrHOspIBe1mDfzHnhN8jd7ymhs1tBs11CsDNx7MDSbqLSpWrYXVaGF+aSIVSkjuyLkmlSaUMqXjFKfDEC6CJEkM6TMkuLunt783shWVy1IhikwrnxZxu5uj9qdqUK9BpCWnAZBipdDOiKx/GCG2eBVvRJ3/FFqvuGMXyvsMxmxJ+KyKH8VuzZ46FK3VVDYJuewy28Y3TZM3P3yTle6Vts1hJ7lcRrlcAcCqtpDiJawGC2OhgTJWOf1rOssolxz3tZbfrpImgR/wBz42PzNRBp1+jHCW4c7gtu7iyEQkG375NOLiAwneZjmOjxKvwSfZ09L8QllIaJOftW38T1d/ytK6pRyRj9g2hx1Od01Sr1GRi2Qsw8KqtyD+xNdYFRaW38L/dz/+v/ox9wZ2G6IBOmACEhjrDOTekbUceGTYIyhy5F1HhRP17dqXnMzADYQEK0E01hHCWpKaxF19Iq+uamRd3c+DJEmMHjI6mDHu7u+OaoVXvQxBOOq27reR4klxOgzBJn2HjyO7oCR4V31J4hWOtUH2uVLwXP07W+dY8NkCFjYtpFFqtHUeO0myhP6OjjHPQO4ko7+no45RkVynv/stuQJ3xq1mC/0tHWVEYCGiDFPQ5+lIKRJWlYWUL2F+bqLP0TH3mKH8I12UR4Y+gkeNnE5OwqlUTWPkpBtQlMB7oRo1nUWJkzDC6K2g2ftmyLWnfkdjUyMLVy9ko3ujLePb7eRrkiRLWNUW/pf80ABS2knXJg2UgQrq9SrqeBX9X4GjXspQBf1tHblcxtxkovRUMD8LXJOsQ+F/lOuywsvom93X6TCENiBJEuOGjQuexOiqd8Vr2dcwQhAuxv0D7yfRZd+OeLuEz294G3Rq14mS/BIAvHhFez8hLOV4ckTr0CgnSRKXTr6RpJQ0LMvCkDQ+TryaGjk15LEok38HXvvm3XdgH7M3zmaHtsO2OUJFnaii3a6hv6FjVVjo7+uB2hYHLfQPTi3satVY6H/VkbvLKF0DyR4pQ0KboiEPlgN30LvKmNtNlHEKxqdGqP9IF2RI9hBGFo50OgyhDaRmZjNswnVgBRKNlVoRyxPs2+V3PnQtCWXso7aNP2fRHFZLq/FJPtvmsFvwmvSejuWzkJIlXHe4kPvIGAtOvJ5IaRJyNxlJkpDSJSSvBHUgF8po12nInWWs3RZSqoRVZ6GMUDA+Ce9rUrwSz4ODH3Q6DKENFecXU1YaOGKqodHDL4o1C+GnS0oXJref7HQYFySqkz0Alw27LND+GOikdyLOjHM4IkE40eMjHserijsZ0U7VNMZce1uwDbJP9rIwaQqNUuiuSU2ll6F0te+XlWVZvDn/TVa4Vtg2RygYGwyMJS2LHg2IB+0HLXUvrlKRMiTUsSfuFLXqAscllEsVlJ6nHi8w15goPVoeP3rzPALWnG7JzS+G/8LpMIQ2lF/akX4jrwgeLd3h7soG72CHowLlskchLs2Wsffs38On2z/lK/UrW8a32ynXJAn0N3Wswy0XE1fgseOZ68xgAsiqtQIFmI+rZ2wsMZAHy1h+K/hayxfeO3seHvwwGV7RpjvaTLhkArIcWJKWGqWkmfZcBwThQkhI/HL4L5GkyKlrdryoT/bkZObQpUMXLMtCRaWvX2z9FMLHpOJJ9M8J/za4QtvwxsUz+qqbUVUNgHolmYVJU2iS7E/2+dUEPFOet3WOj5Z/xIL6BdTL9bbOYze5XMbab+H/sx/9NR11rIqknv6XvD5bx6q2AguxJjA+NYLdbyx/YOFkNVtYuyzkjjKSV0KKl9Bf1ZF7hf+v4J8P+rkoyhyFynr0p3PfIZgtR903xA1hs8e590f+tE5IfW+1ZWzLsgK7elyrsaTwTmacyemuScpwJdCh6y9+zA0myshAMvnoNUnuJUMTgW5ds3TUK1UkOXAds45Y0ARytoyULQV2Jf5TR+kXvnVwBmcO5or2VzgdhmCDpIQk+nXrh2maSEj09fcVjXWEsHFdx+soT4vcelKSdbQXbBRraGzg2f97FqvlduoybRnb1e0ORyXEujQ1jTlT5xCnid1msaZy704+nPUqZsvlN1k/wOia1/FY9tW4MSf/Abn3t2wb/+Dhg8x8YybzXfNPucMsRKYB6QP445V/dDoMwSaWZbH43/9g55ebUZTAIr9P/UI6Na0OfTC3zYWiQbYMvXLjSl745AWWe5fbMr5gv3g5nveue480j9jxEa10Xee5vzxHY1PgfdBadS2btc0ORyXEuiQ1ifevez8ia/UcFf63FdtAnDeO4f2HY+iB7ax9/H1IMBPO8SpBsNcTI58QiZ4YlZVfzNAJ1wVzItVqJguSptp2pKuxYJitiR7Lsnhj/hss05aJRE+USJATeHrM006HIdhIkiSGXT6V/JIOwSNdq+MvZau7V0jj0LtcY1uix+f3MX/ZfDZ4NtgyvhAajw55VCR6opyqqowaNOpYYx29O6lm6OsaCsLxHhn6SEQneiBGkj0AQ/sMpTC3MFgAbJB/kNgieBKr3sL3nA/roIW538T/ij+w/XeuzskbwCzTQp+n43/Vj/9//ZjbAnWRjLUG/j/50d8/VrxUf1sPnBUXgiYUTmBI/hCnwxAcVNi+E8OumMrRI8DVakZLwif+7C88T7rixTv15TYd82RL1ixhfvV8auVaW+cRQmfm8JmkesQb7WgnyzIjJ91AXnH7YMJnZfwotrlDUyTVULyoE56wbfx5n8xjlbUqojsDxroR2SMY336802EIIdCzU086lnTEsiwUFAb7BqNY4Xu0MNwcv46z6i38r/vx/zmwlrOqTlrHWRb6HB3//7UcO2+p/yXWccdcXnA5l5WERwODixEzyR5JkpgyfgpaS62MTDNTdOc6jmUEfugJ/PVgvGegjFXQbtbADeamE1sEmxtNMEG7WUO9Tg1eRMwNJuotaqAYYKOF+aWJVBhoSSwEpKgpzBg2w+kwhDBQ2K4Tl1xxPXJLxqdGTWd+8lTq5TbceXjZTEjKa7vxTlJVXcWslbPYqm21bQ4htMbljWNUySinwxBCRJZlRk6+kZyC0kBDC0liRfwYvvD0tn1u6dIHINGemlAHDh1g8ReL2aqKa1OkytayeWrMU06HIYTQ1WOvxusO1DFMtpLp6e/pcESR4ZR13IeB7p/aTRrKJQrWoZOSPV9YoIN2i4ZyqYK+IJDcEeu4gGwtm1+O/KXTYbSJmEn2ACTGJzJu2DiMlrtXYovgMcYCA6WPgpTQUryv1kIuCHx7yIWB9pzHs7ZbSIkS/n/40d/TkTu2fCtpgA6YgESg1XDvmPo2O6eZl8wkwSWOEQoB+aVlDL/i+mCV/1oljXlJ3+awknnRYzfl9EMd+N2LHudMLMvirflvsVRbGrGFT4UTFboKeXzU406HIYSYLMtcevVNZOUVBRM+q+JHsSbuEuz6yfYnFSMP/qFNo8N7i95jtWs1pmSe+8lC2NHQeHH8i6JbaYzxuD1MHD0xuFYrM8rIMUSTgHM5eR1n7jGhFvx/82NuMpGKTkzWmHtMpHaBx+R8GWtfy5VerONQUXl+3PO4FbfTobSJ2PrXA3p2PrZFUEYWWwQBY72BFCchtzv27SClSJg7A2+QzG0m+E98jdVgYVVZqFNVlEGBjhAAylAF/W0duVzG3GSi9FQwPzPR5+inZJVj0bUl13JJ4SVOhyGEmfzSjoyc+G1kKfAz2KgkMj/5er7RSi94TEN245lmb3HdFRtWMO/QPKrlalvnEULDg4eXr3gZl+JyOhTBAYqiMPqaW8gtLMU0Awutzd7+fJZwOYYNbxe1Sf8Fitbm4/L/27vz4LiqM+/j37t0S619l2VZiyXZli3v+4ZtQN4gJqyGAJMahkmYrZJ5680UgSKVzBbPDFM1LJOQzKRCJoEMIW/YCRjbbDbYBlveF2xLtiRrX6zNUnffvve8f7RpENiAbbWv1Ho+LpVUVLn7h0s6uuc55zwH2P/Rft5veZ9mozkqry+i74HZD1CaUep2DOGCCUUTmD1lduR2rgXBBXiV/F66kPPN4+gG4sFzpwctRcPebg/+SwHQ4j9VANLDLTpkHgffnf5dJmZOdDvGkBl1xR6AGytvlC2Cn+Lsc3BOOuEzmy2K0MshjBUG9nYb63cWJACfWVjRfBp6mY6maehFeuSsp16g47nNgz45vBtIS9dQfQpjuYG9zf78m48ik3yT+MGyH7gdQwxTeUWlrLztHuLifOGz1JqXd5Jv5FjcpY1P6pofQHrx0Ib8lN6zvTy38zmOeo9G7T3ElaMpjQ2LN5Cfku92FOEiwzC45qZvMn7SdOxzjVJPxU3m7eSbsbShm2xZJSuhrHLIXu/TQqEQm7ZvYl/cvqi8voi+NblruG3abW7HEC5as2wN6anh0xcJJDA/ON/lRMPX+eZxaEROXWgTNFTzZwo1cQzuw6NA07VRP4+blzaPP531p27HGFKjstjz2S2Ck+xJFIeK3Q3lIs+feMIfd3vQcjXMdSaqWWFeb+K53QMDoI8f/K2iFWg41ed2/rQ4aCmDtwfa79voi3SUpSK386jg6KgIn0+alsYvbvhFZOeGEOeTmZvP2jv/guTUdJRSKE1nV1IlVQnLcS7imit/1jTMxdE7HgHw/Kbn2W5slyMSMeKbJd+kckJ0Jt9iZNE0jSVrbmHq/KsiTZtbvEVsSrmdPj3lsl/f0T141kXvprc3d7zJLmsXZ/WzUXsPET3j48azYVX0mnaLkcEwDG5edXPkgpgCp4AKq8LlVMPT+eZxWtkn8zRVp9CyBj9D6uN0VPW5fqsNDlq2zOPS9DQeXfuo2zGG3KideU4omsCsKbMiBZ/51nyy7cvvkRErtAyN0O/CXdqJA70s/K1i/a+FshX6TB0UWL+ysF+zMdZ+chROdSnwg56ro+VqqB5F6NkQxtzReVzOozw8sfIJ0uLT3I4iRoCEpGSuu/Mvz/XOCI9PR31zeSv5lq90NbuteYi/40nQoze87zm0h42tG+k0OqP2HuLKmZsyl+8t+57bMcQwM2vJSuatuI6PL+PsMnN4PfVumjxFl/fCi78btV2HXT1dvHPoHY54jkTl9UV0ZWgZ/PrGX2PqpttRxDCQl53HsrnLBl3HXhgqdDnVyGBWmjgHHKz/sXBqHIzF4TlY6KUQqluhTdLABOt/LOzNNmblJz9zo3EeZ2Dw+MrHR/w16+ejqc/eqT2KOI7Dk394kub2ZjRNI0CAN+LeoE/vczuaiBUKfjjrh9w641a3k4gRRinFjk0vcOLQHgwz/Es43uljSe+r5IZOX/DvWcsewHPN96OWq3+gnw1Pb+Bl82VsLfa39Ma6IrOI525/Dq8p/RDE+dWdOML2jc9hnys+oxTTB96jYmDnRew3DLMScvH8n33giU7T3d++/Fuean2KerM+Kq8voidBJfCbtb9hYm7s9MoQl08pxe9f+z3HTh1D13VsbLbEbaFD73A7mogVCh6c+SDfmPkNt5NExajd2QPh2yfuuuEukhLCNyPFEcfy4HJpAiaGzC3jbpFCj7gkmqaxaNVNzL/6+sjV7H49iTdTbuOgb8F5b8jxp03Es+Lvoprrxc0vsk3fJoWeGJBFFk/f9LQUesQXKiybzJo7vk1icmrkpq79CUt5N/nrBLWLu63EvP7folboOXbqGO+ffl8KPSOQR3l4ePHDUugRn6NpGresvoXczFyUUhgYXBW4igTny3c6C/FV3Jx3c8wWemCUF3sg3L/n7hvuxmOGb4RIUSksDS5FV6P+n0ZcpmkJ0/jhtT90O4YY4SbNXMCq9ffiS0yO9PHZn7CUtz9zrMvRjHPHt6K3zfbg8YO81vga7UZ71N5DXBkpKoVfXvdLUhNS3Y4iRoDUzGy+dvdfU1AyKdK4ucFbxuupd9Fu5n2l17DyF6JV3BiVfI7jsHHrRvbG743K64vo0ZXO96d9n2UT5aZScX6GYXDXDXeR4As/8/jwsSy4DFPJcT9xeeYnzufvV/+92zGiyvjRj370I7dDuC3Bl0Bedh4Hjx8EIEklkaASaDAaXE4mRqo8PY+nb5EVczE0fInJTJg6l+72Zro7WtF0nT4jjZNxFSQ6PaTZHVgLv4sx8/aoZfAH/PzXy//Fu553pSnzCOdTPn529c+YPHay21HECKLrOsWTpmF6TFrqa0DTCOo+auIqsDHJDjWgn3fPYbgYbd79/yAxKyrZtu7aysv1L1PrqY3K64vo0JTGfePv455F97gdRQxzHo+HknEl7D+6H6UUPnykOWnUGXVc9HlSIYAys4xf3/Zr9Cj2uBwOpNhzTnpqOom+RD6q+Qhd10lX6Tg4tBltbkcTI0wmmTxz0zOkJUhDZjF0dMOgeNI0vPHxNNfVAOFmzLVGKekzriNj5f+N6q6eFza/wHN9z9Gr90btPUT0eZWXf1/07ywsXeh2FDFC5YwtIntsEU211VhWEDSdNs84GrwlZIWa8Kn+z/0dZ9630WdFZ5v82f6zPL3xabbFbZNC9AiiKY0/yfsT/vbav3U7ihghkhKSyErP4vDxw2iaRopKIU7F0Wg0uh1NjDB55PG7235HvDfe7ShRJ8WeT8nLySMQDFDfWI+u6+Q6uQxoA5zRz7gdTYwQqSqVX6z6BYVZcluAiI6svAIKSifT1lhLf18v2fmFzPr6X6IZ0dvO/NHJj3iy6kmOe49H7T1E9MU78fzT7H+iskKuWBeXJyk1nQnT5nG2p5Mzbc1ouo5fT6QmbiqgyAo1RhbbQ3FpmHf+L5jReah+ccuLbDy7kQ5DGraOFJrSuD3zdu5fez+aJtsyxFeXlZ6Fx/RQXVeNrutkqkziVTyNeqPs8BFfSbpK5+mvP01mcqbbUa4IKfZ8RklBCc0dzXSc6UDXdMY6Y/Frfjp1uWJYfLEklcRPl/+UisIKt6OIGBefkEjZtLmgwbT5K4j3Ra9RoWVZ/PfL/81b5luyaj6C+RwfP5r2I66bfZ3bUUSM0A2DwrIppGWNobm+hlDIAk2nxVPIaW8paXY7iU4v2vX/jlYwPyoZahtqeXbns1R5q2SiN0JoSuOOrDt48GsPSqFHXJKCvAL6B/ppaGmIFHx8yicFH/GlMlQGT655ksLs0bMoP6qvXr8Q27Z56qWnqG8K7/BRKHZ5dnHCPOF2NDFMJTvJPL7sceaUznE7ihBD6sXNL/LT2p/SaMo26ZEq0UnkH2b+A6tmrXI7iohRwYCf7W88T131UQwjfJzUsSy+Nr+YtCV/BlGY1Cul+PkzP+cZ/zNyDfMIoSudO7Lu4PvXf18KPeKyKKXYuHUjHx74MDLmVBvVfOD5QAo+4ryynWx+tvJnTBw3um79i+2ORJfIMAzuvuFuCvIKcBwHDY251lwmhCa4HU0MQylOCo8seUQKPSLmVNdV80r1K1LoGcGSnWT+Ze6/SKFHRJU3Lp7l677B8q/dgS8hCce2KZxQQdrSe6NS6AH4YN8H7OzeKYWeEcKjPNybc68UesSQ0DSNNcvWMG/6PELnbggstUtZYC1AU/L9JQYb44zhiWufGHWFHpBjXBek6zrTJk6jrrGOrt6uyJEuhZKmzSIi1UnlkSWPMH9idLaoC+GWUCjEL1/6JVuMLdia7XYccQmy7WweXvwwSyuWuh1FjBKpGdlMnDEfxw4xc0klpic6N1IGggGefu1p3vG+I+PTCJDgJPDX4/6a+1bfJ4UeMaTKisrC/VbPncZIV+kkqkQa9AbZ4SMAKHQK+dman1E2rsztKK6QnT1fwDAM7rrhLorzi7Ht8MPE9NB0ZlmzXE4mhoNcJ5fHrnqMeRPnuR1FiCG3cdtG3g69TUALuB1FXIISu4T/XPGfLChf4HYUMcoYhsHsq1YRn5AYtfd4/d3X2c1uGZ9GgHQ7nYcmPcQ9K++RQo+IilVLV7Fw5sLIXG28PZ6F1kJ0JdPc0a7EKeGX635JcV6x21FcIz8FX8IwDO5cdycTx0+MDCLloXIWBBfIIDKKldllPHHtE8wum+12FCGGXF1jHa989Ar1Zr3bUcRF0pTGHHsOj61+jCklU9yOI8SQa2prYtvxbRw35XbA4S7fzufh+Q+zbvE6t6OIGLdyyUoWzVoUmasV28VcG7yWeBX7V2uL8ytX5Tx505PkZuW6HcVVUq34CnRdZ/3a9cwonxEZRErsEq4OXi2DyCijKY359nweW/sYEwqlh5OIPbZt84c3/8DuuN1uRxEXyVQmq43VPHrboxTlF7kdR4ghp5TitXdeoyquCqXJ/SLDlaY0Ztgz+MnKn7BgquwuFFdG5eJKls5dGpmrZTlZrAqsIt1JdzmZuJI0pbFIW8STtz1JRlqG23FcJ8Wer0jTNG649gYWzFgQGURynBxW+1eTZWe5nE5cCR7l4XrP9Txy+yMU5BW4HUeIqNiyfQtv+t9kQBtwO4q4CMlOMt9M+SY/vuPHpCanuh1HiKjYd2Qf29u302q0uh1FXECcimM1q3nkxkcoLSh1O44YZa5ecDU3XHND5MhgokqkMlBJYWj0XLU9msWreG703Mij6x8lKTHJ7TjDgly9fgn2Ht7L61tfx1EOADY2VZ4quZo9hiU5SdydcTf3XX8fpmm6HUeIqGhsbeTHz/+Yd+LfcTuKuAjjrfH8edmfs275OumJIWKWZVn8x1P/wR/4A/16v9txxHlkhbK4Lf02/uz6PyM+Tna+C/c0tDTwu1d/x0BgIPJ78aB5kAPmAWncHKMy7UzuzLqTe9beg8fjcTvOsCHFnkvU1NbEs398lr7+vsggUmPUsMuzS26GiDE5oRy+O/G7rFsqEykRuxzH4SfP/ISnAk/JRGqE8CgPC0IL+PbibzNrilwcIGLba++8xq+O/YrD3sNuRxGfpcL9LP9i2l9wzfxr5FlJDAt9Z/v47Su/pbWjFV0PH2ap1+vZ4d1BSAu5nE4MpTKrjO9M/w4r5q2Q8eczpNhzGfwBP8/+8VlqG2sxDAOADq2Dbd5tMlmKAZrSqAhV8HdL/o7Zk6URs4htb+14i0cPPkq1p9rtKOIryLAzuC7+Ou5dcy9ZGXKUWMS2zq5OHn7mYf4Y/0cczXE7jviUZCeZpWop91XeR2mhHNsSw4tt27yw+QUOHT8U2ZnfrXXzvvd9uvQul9OJy2Uog4XOQr537fcoKxqdV6t/GSn2XCalFJve28QH+z5AN8JV4wABtnu302Q0uZxOXKoUJ4Vlahl/tfavpD+PiHltHW388x/+mS3eLbK9eZgzlMHk4GS+MeEbfG351yKrlULEst+88Bue7nyaBqPB7SjiHE1pTLAmsDp9NXeuvVP6Y4hhbeuHW3nnw3civzNtbPab+/nI/EiavY9QqXYqa+PX8jfr/kZ6FX4BKfYMkUMnDvHKm69gO58c4TppnKTKU0VQC7qYTFwMTWlMtCZyXeZ1rF+9Xh5eRMxTSvGL3/+C2s5adnl3yWRqGMu1c1msFnPnijspLy13O44QV8SRE0d4fNPjbE3Y6nYUcU6yk8wiaxE3zbmJJbOXyLEJMSIcrz3OS1tewh/wR75nW/QWdnp2clY/63I68VXpSmdycDLrx6/nxmtvlEWvLyHFniHU3tnO71//Pe1n2iPHuvz4qfJUUWvWupxOfJkkJ4nF1mJuX3A786bPk4cXMSps27U1+G9sAAATl0lEQVSNN3e+iWmEtzfXGXVUearkNq5hJE7FMSMwg8qxlay7Zp0UocWoYds2jz/1OM86z9Kr97odZ9QzlMHE4EQq0yu5deWtcq2xGHEG/AM8v+l5quuqI3M1C4u9nr2cME7I7uZhLtPOZJG9iFsX3cqcqXPcjjMiSLFniDmOw9s732bHvh2D/nuj3siHng+ll89wpMKNvdakreH21beTlpLmdiIhrpiGlgZefvNl2s60YeifPPgcMY9w1DwqDeddpCmN4lAxi8xFfH3p15lSNsXtSEJcUW/teIvNuzezy7eLRqPR7Tij2jh7HHNCc7hu3nUsmrlIFsTEiLb74G42vbcJ27EH7fL5wPMBfXqfy+nEZxnKYGpgKqtzV3PjyhtJTkx2O9KIIcWeKGnraOOlN1+isaURw/xkArXfs5/jxnE5HzpMpDqpzAnNYf2c9SyetVgeXsSo5DgO7374Ltv3bsdxnMjPQT/97PPs45RxSla7rrBcO5eZwZksn7icNVetkWtExajTe7aXnzz1ExwVbsjcpDexx7OHbr3b5WSjS7qTznT/dBaOXcj1K64nPTXd7UhCDInu3m5e3PwipxpORZo3hwhx1DzKEfOI3Ng1TOTYOSx1lnLzkpuZMXmG23FGHCn2RJFSih17d/Duh+8SskORCVS71s6H3g+lC7yLfMpHRaCChWkLuXXVrWSmZ7odSQjX9fT1sHHrRo7WHI1sb4bwLYN7PHtoM9pcTDc6pDvpTPVPZUb6DNYuW0vh2EK3Iwnhiua2Zl7c/CItnS2RY6YKRa1RyyHzED16j8sJY1uyk8yU4BRm+GawcslK6RMmYtbug7vZvH0zodAnc7UBBjjgOUCNUSML9C5JcpKYGpzKysKVrLt6Hb54n9uRRiQp9lwBPX09vLTlJWrqayKVY4WiXq/ngOeAPLBcQR7lYbI1mSlqClfNuoqr5l4lu3mE+IzTzad54703ON10OjJmQXhl/bB5mFaj1cV0sSnFSaEiWEF5XDkr5q5gVsUsGZvEqKeU4oN9H7Bt9zYGAgORRpwfF30Omgell88QS3VSmWxNppRSlsxewpLZS6QBqoh5fWf72LhtI0eqjwz6fu/Wutnj2SM3LF9BPuWjwqpgqjmVtVetlSPsl0mKPVfQvqP72PL+Fvr9/YMeWE4ZpzhoHpQzolGkK50yu4yKYAVzJ85l5ZKVUiEW4kscOHaAt3e8zZneM5GVdYB2vZ1D5iHpoTEEsu1syq1yivVi5k2bx7J5ywbtqhJCgGVZbN21lapDVfiD/sgzlINDrVHLYfOwLJxdpjQnjQqrgkKnkBnlM6hcXEmcN87tWEJcUc1tzbzx3hucOn1q0GJXs97MHs8eOZURRV7lZbI1mUnOJOaWz+Xaxdfi9XjdjjXiSbHnCguFQrxX9R67DuwatErl4HDSOMkh85Bc/zeUFBTahUwNTGVW0SxWLVklt0cIcREcx2HXgV18cOADOrs6Bz38nNHOcMQ8Qr1Rj6M5LqYcWTSlMc4exyRrErlaLjMnz+SaRdfIQ40QX8KyLN7d9S5Vh6oIBAODVuCb9WaOmcdo1Bvl2MVXpCmNPCePMquMQq2Q6ZOms2LBClkME6Pe0ZqjvL3jbVrPtA46RnrKOMVR86gUfYaQqUwmhiZSbpUza8IsVi5eSWJCotuxYoYUe1wSeWA5WEUwFIxs17exqTFqOOQ5JFcfXwZTmZTYJZT4S5gyZgqViyspyCtwO5YQI5ZSin1H97Fj7w5aO1oHFX0GGOCkeZJqo1p2KH6BeBVPcaiY8cHxjIkfw8zJM1k6d6kUeYS4SJZl8fYHb7PvyD4GAgODdsP1aX0cN45TY9YQ1IIuphy+4lU8paFSxlvjyTAzmDF5BsvnL7/onTy2bfPQQw9x8uRJDMNgw4YNFBZKnzERG5RSfLj/Q7bu3sqAf2BQcblFb+GoeZRGvVEusLhEPuWjNFRKabCUacXTWLVklTSAjwIp9rgsaAV5e+fb7Dm8Z1ATZxubBr2BE+YJWvQWGUi+ohQnhQmhCRQECsjPzGf5vOVMLpvsdiwhYoZSiiPVR9i+dzsNTQ2Ynk+KPgpFi95CtVHNaeO07PYhfIR0rDOWklAJ2cFscjNymTN1DnOnzr3oPhgysRJiMNu22XVgF3uP7KWlo2VQETpEiNPGaWqNWpr15lE/HmlKI9fJpTRUypjgGDJTM5k6YSpL5yy95Nv+Nm/ezJYtW9iwYQM7d+7kV7/6FU888cQQJxfCXaFQiHc+fId9R/bRN9A36Fh7j9bDMfMYNUYNtma7mHLkyLazmWhPJC+QR1lBGdcuvpYx2WPcjhWzpNgzTPgDft7a8RZ7j+zFUc6gxpx9Wh/VRjU1Zg1+ze9iyuFJUxpjnbFMCE0g28qmaGwRsytmM3XCVGlwKkQUNbU1sXPfTo7VHCNgBQatrgcIUG/UU2/U06q3jq6JloIMlUFxqJiiUBEe5WF8/njmTJ1DeUn5JY9LMrES4sJOnT7Fjn07OFF7Ak3TBv2cfTwe1Rq1tOlto+aY18cFnkK7kPxQPh7HQ2lhKXOmzmFi8cQheUYKhUKYpsnzzz9PVVUV//iP/zgEyYUYfhzHYdfBXVQdqvrcDucAAarNao4bx+nX+11MOTyZyqTYLqbMKiPVSaWssIxFsxZRlF/kdrSYJ8WeYcYf8LNj3w4OHz9MW2fboNUWB4dGvZET5gma9eZR87ByIQlOAoV2IaVWKWl6GuWl5SyZtYTszGy3owkxqoRCIaoOV7H/6H4aWho+t0ocJEiD0cBp4zRNelNMrn4ZyiDXySXfziffzscT8pCVnkV5STkLZiwYsvPnMrES4ov19fexc99OTtSeoLm1GdNjDipq9NNPg9FAk9FEi95CSAu5mHbomcok28mmwC5gnD0O3dJJT02nvKScxbMXk5SQNOTvef/997Np0yYee+wxli5dOuSvL8Rwc6LuBDv37qSmvmbQQpdC0aa3UWvUUm/UE9ACLqZ0mYJMlUlRqIjCYCHpvnSmTpjK4jnRGYfE+UmxZ5hSSnHq9Cl2HdrF8VPHcRxn0Jb/s9pZThmnaNQb6dA7Rk3hJ9VJZZw9jnH2OJKDyWSlZzFt0jQWzlwofS+EGAZa21upOlzFydMnIytfn55ohQjRqrfSorfQZrTRqXWOzPFLQYpKIdvJZqw9ljHOGJSlSEpIoqSwhNkVsykaG50VK5lYCfHVtHW0sfvQbk7UnqCjq+NzhWgHh3a9nSa9iWajmU6tc8Qdm9eVTqaTSa6TS66TS5aThW3ZpKemU1pQyvTy6YwbMy7qO53b2tpYv349r776KgkJCVF9LyGGi44zHWzdvZUjJ44QskODCj8ODq16K3VGHfVG/ajoIaYpjRwnJzJX84a8jBszjllTZjGjfMZFH18Xl0+KPSNAIBhg576dHD5xmJaOFjzm4IeVAAGajCaa9CaajKbYqiIryHKyGOeEB42EUAK6rlM0toi5U+cyqWSSHNUSYpjq7Opk96HdnDp9iqa2JgzD+NzPq4VFm95Gq95Km95Gt96NpVkuJb4wQxlkOBlkOVlkO9lkOVl4lRfLssjOyKYov4gppVMYXzD+ioxJMrES4qtTSnG6+TQHjx+kvrGelvYWNF373MQjSJBOvTPy0aF1DLsjGYlOIukqnQwng3QnnWwnG1OZWJZFVkYW4/PHX7ECzwsvvEBLSwv33XcffX193HDDDbz22mvExcmV7WJ0sSyLvUf3cuzkMU41nEIpNWh8cXBo0VuoM+po1puH3bhyOQxlkOfkMc4ex1h7LLqlhxe+CkpYPGsxudm5bkcc1aTYM8LUNtZSdaiKusY6unq6PrdqrlB0ap00Go00GU0jb9VcQbJKJtPJJNvJjhyHiPPGUZxfTFlRGdMmTZNdPEKMMD19PeFjXq0NNLU10dXdhcfjOe9kpE/ro0vrolvvpkvrokvv4qx29ooc/9KVTrJKJtVJJUWlRD4nq2R0pRO0gvjifeRm5lI0toiZk2eSkZYR9VwgEyshhsqAf4ADxw5wquEUp5tO093XjdfjPe945MdPp95Jr9ZLn94X/qz1cVY7G7VeZIYySFSJkY9klUy6k066k44XL0opglaQtOQ08sfkUzCmgIoJFaQkpUQlz4X09/fzwAMP0N7eTigU4lvf+haVlZVXNIMQw03QCrLn0B6OnTpGbUMtaHyusHxWOxtZ5GrVW+nVe11Ke/E8yhNZ/MpysshxcnAsh/SUdMYXjGdK6RRKC0tlMX6YkGLPCNba3sr+Y/upb6qnoaUBpdSg7YMQXqXq0rs4o53hjH6GLr2Lbq172DRL9SkfGU4GmU4mmU4mGU4GXrwEg0FSklIoHlfMpPGTKC8p/9z/mxBi5Ors7uTwicM0tjbS3NpMV18Xtm1fcMIF4V2M/Vo//Vo/A9oA/Vo/fs2PhYWlWVhYOJqDfe6PhoaOjoGBrnQ+/mNiEq/i8Skf8So+8uHDh0/50Ak/lNm2jW3bpKWkkZedR05WDhOKJjA2Z6wrW5FlYiXE0FNK0dnVyfHa4zS3N9Pe2U5bZxv+gB+v98LjkYMTHoPwE9SCBLQAQc591oLh8QgHpSkU4UdtDQ0UePDgUR68ePEoDx48eJWXeBVPokrEh29QvmAwSJw3jqyMLDLTMsnOyGZK6RQy0zNlQiXEMBYIBth9cDfHa4/T2NJIwAqcd8Hajz9c+DFa6dA76NV6h8WxL01ppKgUMp3MSHEnRaWACvcQzMnMoTi/mOnl0xmbM1bGo2FIij0xwrIsDp04RHVdNfVN9XT1XHjV3MGhR+sJF3/OrZr3a/0EtAABAkN+Xj1OxZGgEiIfPuUjxQkPHAkkRFaofPE+sjPCVxNXTKigeFyxDBpCjBKWZXG6+TT1zfV0dHXQ2d1JZ1cn/QP9hJwQXtMblYKvUgorZIGCRF8i6anppKWkkZaSRlZGFiXjSq74arkQwl2O49Dc1kxNfQ1dvV309PXQ09dDd283A/4B0MBjnv8Z61J8/BykazrxcfEkJyaHP5KSyU7PpqSghNysXOl3IcQI5jgOtQ21nKg7QXNbM01tTfQP9F9wvhYgQI/eQ6/WG/7QeyNfD+VOZ13p+FR4sStJJZGkkkhWySQ7yaSoFDx4sG0b5Sgy0jLIycohJyOH6ZOmX7GdzeLSSbEnBiml6DjTQXV9NW2dbXR2d9J+pp2e3h50Q8c0zAv+XQeHAAH8mp+AFv7sJ/z1x300Pl6hgvAqlaGMyOq5gUG8ih9U3DEYPEGzQhaGbpCVnhUu7mTmUlZURk5mjjzICCEGCQQDdPd209TWRE9fD2f7z9LX38eAf4BgMIgVsgiGgoTsEI7tEHJC6JqOrulouoZpmOi6jqEbmKaJL86HL95Hgi8BX7yPxPhEMtIyyMvJI9E3NDdmCSFik1KKAf8Aze3NdJzpwB/04w/4CQQD+APhr62QheM4KKVwlIN27g8aeD1evB4vHo8n8rXX6yUxPpG8nDyy0rOIj4uXhS4hRgGlFE2tTXx08iOa25pp7Wylu68bO2R/4a5ChSJEiKAWjHz+9A5nS7MIEQrP0TAwlBGZo338tYmJqczwDmfiw2PUp3JZlkVCfALZmdnkZuWSPyafScWTiI+Lv1L/PGKISLFnFOkf6Kemvib8kNLVQeeZTvoG+vAH/IRCIRQKj+m5rNVzpRS2bWOFLDweD4nxiST6EklMSCQxMZHUpFSK84spGluEaV646CSEEEIIIYQQo0UoFKKjq4O6xjrO9Jyhpze8o7Crr4uzZ89i2Ra6rkcWsi6lMPzxTkKAOE8cCb4EUpJSSElKITU5lbTkNIryi8jOyJbCcwyQYo/AcRz6/f309PbQ3tVOb18vA4EB/AF/ePXcCvLxt8nHnzUtvGJuGEb4QzfCq+S+RDLTM8nJzCE1KVX67AghhBBCCCHEZQgEA/Sd7aOvv4/es730D/QTtIIEgoHwLmcrGD4Oeq4YZBgGpm5imOG5msfwoOs6Xq+XnMwcMtMySYhPkIJOjJNijxBCCCGEEEIIIUQMkQYpQgghhBBCCCGEEDFEij1CCCGEEEIIIYQQMUQ65AohhBBCCCGEEKOcbds89NBDnDx5EsMw2LBhA4WFhW7HEpdIdvaIy2LbNg888AB33HEHd911F3V1dW5HEkIIIYQQQghxkd566y0AnnnmGb7zne+wYcMGlxOJyyE7e8Rl+fSAsHPnTjZs2MATTzzhciohhBBCCCGEEBejsrKSFStWANDY2EhWVpa7gcRlkWKPuCwyIAghhBBCCCFEbDBNk/vvv59Nmzbx2GOPuR1HXAa5el0MiU8PCEuXLnU7jhBCCCGEEEKIS9TW1sb69et59dVXSUhIcDuOuATSs0cMiX/9139l48aN/OAHP6C/v9/tOEIIIYQQQgghLsILL7zAz3/+cwB8Ph+apmEYhsupxKWSYo+4LDIgCCGEEEIIIcTIt2rVKg4fPsxdd93Fvffey4MPPkhcXJzbscQlkmNc4rL09/fzwAMP0N7eTigU4lvf+haVlZVuxxJCCCGEEEIIIUYtKfYIIYQQQgghhBBCxBA5xiWEEEIIIYQQQggRQ6TYI4QQQgghhBBCCBFDpNgjhBBCCCGEEEIIEUOk2COEEEIIIYQQQggRQ6TYI4QQQgghhBBCCBFDpNgjhBBCCCGEEEIIEUOk2COEEEIIIYQQQggRQ/4/xHjXlUNQtI0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03" name="AutoShape 7" descr="data:image/png;base64,iVBORw0KGgoAAAANSUhEUgAABHsAAAFXCAYAAAAyB0IEAAAABHNCSVQICAgIfAhkiAAAAAlwSFlzAAALEgAACxIB0t1+/AAAADl0RVh0U29mdHdhcmUAbWF0cGxvdGxpYiB2ZXJzaW9uIDMuMC4zLCBodHRwOi8vbWF0cGxvdGxpYi5vcmcvnQurowAAIABJREFUeJzs3XdcleX/x/EXQxBEhRRBUbMcx4GAqLjLbY7ShkqpOSv9ppaZOUpblrktR46gstTcaG4t98JtLhTMbYiKqCD7/P7gd+44ggpqkvR+Ph48lHPf576v6z7n3Nz353yuz2VjNpvNiIiIiIiIiIhIrmCb0w0QEREREREREZGHR8EeEREREREREZFcRMEeEREREREREZFcRMEeEREREREREZFcRMEeEREREREREZFcRMEeEREREREREZFcRMEekVzg+vXrjB8/npYtW+Lr64u/vz+BgYHMnTuX1NTUnG7eHZ04ceKhb/O7776jQYMGeHt7U79+fdasWXPX9ZOSkvjpp59o3749NWrUwNvbm7p169K3b19279790NuXE1JSUpgzZw6BgYFUrVoVHx8fWrRowfjx47l+/XqOtWvQoEGYTCbq1Klzz3UnTpyIyWTCZDKRkJDwj7ftwoUL3Lx50/g9O23NKd26dcNkMlG+fHkuXbqU6Tovv/wyJpOJGjVqkJyc/Ihb+Lf0r2f6n0qVKlGzZk26dOnC9u3bc6x9j4PMjl/58uXx8/OjWbNmjBo1yuo9nF1JSUn8+eefxu87d+409rNp06aH0YVsOXfunFVfmzVrlmGdLl26WK2zc+fO+9rX7X3/r4qMjKR8+fKYTCZ69OiR6TrHjx83jvfw4cPvaz9ms5nw8PAHaaqIiGRCwR6Rx1x4eDitWrVi6tSphIeHEx8fT2xsLPv27WPYsGH873//IyUlJaebaeXy5csMGjSInj17PtTtbt26ldGjR3PhwgWSkpK4ePEi9vb2d1w/MjKSV199leHDh7N//36uXbtGUlISUVFRrF69mo4dOxISEvJQ2/io3bx5ky5duvDJJ5+wb98+bt68SUJCAhEREUydOpWXXnrpjoGB/6LExESmTp1KixYtuHbtWk43J1ssN79ms5nffvstw/LIyEgOHz4MQKNGje762cgpycnJREdHs337drp3786OHTtyukmPFbPZzK1btzh16hRBQUG8/fbb97Wd7du306ZNG5YtW/aQW/jwnDp1isjISOP35ORkDhw48MDbfRz6/qh4eHjg5+cHwI4dOzINHq5fv974/3PPPZftfRw6dIj27dvz/fff339DRUQkUwr2iDzGYmNj6dWrF5GRkbi6ujJ8+HDWrFnDDz/8QOXKlYG0C7F/20XUl19+yeLFizGbzQ91u+kv9KdOncqyZcuoWbNmpuumpKTw7rvv8scff2BnZ0ePHj1YtGgRK1asYMiQITg7O2M2m/noo484derUQ23nozR06FBCQ0OxtbWlZ8+eLF++nIULF/LCCy8AcPbsWT766KMcbuW9de3alY0bN7Jx40YcHR3/sf0sWrSI8ePHc+vWLavHBw8ezMaNG1m8ePE/tu8H1aRJE+zs7ABYt25dhuXr1683PnOZZUXklLVr1xqv7bp16/jyyy+xt7cnJSWFyZMn53Tz/vVee+014/ht2LCBkJAQatSoAaTdoIeGhmZre4mJiXTp0iVDpkWVKlWM/dzpvPqopc++PHToEHFxcQ+0vTv1/b/Mcq5ISkpiw4YNGZb//vvvALi7u+Pv75/t7ffo0eOhBOlERCQjBXtEHmNz587lzJkzAEyaNIm2bdvy5JNPUqtWLYKDgylUqBAAS5cuzclmZvCwgzwW6W/Q69evT9myZXF2ds503ZCQEPbu3QvAJ598woABA6hUqRKlS5emc+fOfP7550DaBe6/+Qb/bg4fPsyKFSsAePvtt+nXrx9lypTB29ub0aNHU7duXSDtm+yoqKicbOo9ubi44Onpiaen5z+6nzu9NwsWLIinpydFihT5R/f/IJ544gmqV68OpA25uXHjhtVyy01ZgQIFqF279iNv3514eHgYr22JEiV4+eWXjeFylkwkubN8+fIZx69o0aJUqFCB999/31ie3WN4p8+Ag4ODsR8HB4cHavODKlq0KIBVIGvXrl0AFCtW7L63+0/9bXqcpQ8Mr1271mrZlStXOHjwIABNmzbF1jb7txU65iIi/xwFe0QeY8uXLwegUqVKxk2eRYECBRg1ahTz58/PMBTp+vXrjBo1iiZNmlC5cmXq1avH0KFDrVLiATp16oTJZKJdu3b3fNzy2IcffsiePXsIDAzEx8eHhg0b8t1331mtZwlAnD9/HpPJxMSJE+/az7/++ouPP/6Y+vXr4+3tTcOGDRk5cqRVvZmGDRsyffp04/fy5cvTsGHDO27TckxKlixJ27ZtMyxv3rw5/fv3Jzg4mDfeeMNq2e7du+nUqRN+fn5Uq1aNnj17EhYWZrWOpcaL5Vvibt264efnR926dRk9erRVvRTLsRsyZAhffvklfn5+1KxZk6NHjwJpNRF69uyJv78/VapU4fXXXzdubO7GMgzB3t6eTp06ZVg+YMAAgoKCCA0Nxd3d3Xg8NTWVn3/+mRdffBE/Pz+qV69Oz549jYv62/v41ltvsW/fPuM1b968OevWrSMxMZFx48ZRu3Zt/P39efvtt7l8+XKmbT1y5AivvvoqPj4+NGrUiKCgIKubgMxq9lgea9KkCZGRkfTt2xd/f39q1KjB0KFDiY2NtdrHxo0b6dChAzVq1KBy5crUr1+foUOHcuXKFWN7n3zyibF+o0aNjON2p5o9CQkJTJkyhRYtWuDj40OtWrV47733OHnyZKbHKivvhwdxp2/h4+LijCFRjRo1Ik+ePEBaduCXX35Jw4YN8fb2pkaNGgQGBt6z1tU/zXLTmDdvXqvH7/VZmD59ulG75uLFi1bP7dOnDyaTiaZNmxqPXbhwgf79+1OjRg18fX1p165dhhvaRYsWYTKZqFixItevX+ejjz4iICAAf39/3n33XatAqWVdk8lERETEPR+Pjo5m2LBh1KlTh8qVK/PCCy8wb968BzhyaSwZXoBVJtxff/3F4MGDjXNpQEAAnTt3NuojnTt3Dh8fH2P9SZMmYTKZOHfuXKY1e9I/dubMGUaNGkWdOnXw9fWlR48eGere3Lp1ixEjRlC3bl38/Pzo2bMnFy5c4JlnnsFkMrFo0aIs9a9q1aoAVq+9JcvnTtkl8fHxjBkzxuh7s2bNmD59uvHZu1vfASIiIujbty/16tXD29ubmjVr0rNnT44cOWK1n2XLltG2bVuqVKmCr68vzZo1Y9y4cRmyjlJTU/n+++9p1aoVlStXpm7durz99tsZ/pZA2rmra9euBAQE4OfnR7t27fj111+t1kn/Pt26dSsNGjTAx8eHCRMmZKn/d1KsWDHjuGzatInExERj2e+//27UBbw9W/DEiRP079+funXrUrlyZZo3b863335rPD85ORmTyWQMl12wYAEmk8l4HVNSUpg2bRpNmjQx/u6PGzeO+Ph4q/0cPHiQHj16EBAQYNTqGzhwoPG6iYj8l/37BuyLSJYkJycbF4Xe3t6ZrmPJ3Ejv6tWrtGvXjrNnzxqPXbp0iXnz5rF+/XpmzZrFk08+ed/tOnLkCEuXLjUu6M6fP8/o0aMpVqwYLVq0yPb2Tp48yWuvvUZ0dLTx2Pnz5wkODmbDhg3Mnj0bNze3bG93//79AFSvXh0bG5sMy+3s7HjzzTczPL5582Z69epFUlKS8dj69evZuXMnc+bMoXz58lbrX7x4kQ4dOhgXtLdu3eK7777D1dU1QxBpzZo1RjaGo6MjZcuW5dixY7z66qtWNwo7d+5kz549TJ06lXr16t2xj4cOHQKgRIkSFCxYMMPy29sKad+yvv3220YWiKXN69evZ8uWLUyYMIHGjRtbPefEiRN07tzZCMKcPHmSd999l6pVq1rVXFm3bh23bt0iODjY6vk3b96kU6dORj2Ic+fOMWrUKK5evcqAAQPu2D+L2NhYXnvtNauL+3nz5mFnZ2cEb3bs2EGvXr2s6lddvHiRefPmER4ezpw5c+65n9slJCTQoUMH/vjjD6vHli9fzoYNGwgODjbqXaTfZ1bfD/ejadOmfP7556SmprJ27Vqef/55IK2eleX1SX9TNnDgQKvgxrVr19i3bx99+/Zl/PjxNG/e/IHblFVms5nY2Fg2bNjAli1bgL9v6oEsfRZat27NhAkTSElJYcWKFXTv3h1Ie49t3LgRgDZt2gBpNYzatWtnFaw5cOAAvXv3Zvjw4RmCwGazmW7dulm93itXriQ2NpYZM2Zku7+xsbF06NDBKvgTFhbG0KFDuXjxIu+88062t5mUlMSlS5cYPXo0ADY2NkbwIzExka5du1oFImNiYtixYwd79uwhJCQkQ3AtOwYMGGCcVyHtXNm7d2/jSwmz2Uzv3r2N1xbSzp2WWnPZ4e/vz7Jly4iIiODKlSu4ubkZmZpVq1bNUG8nJSWFN954wyoT6NSpU4wdO5bw8HBGjRp11/1duXKF119/3SpYHR0dzfr169m9ezdr1qzhiSeeYN26dfTv39/quadOnWLatGmEhYUxbdo04/FBgwaxZMkS4/eoqCjWrVvHzp07mTt3LqVLlwYgODiYkSNHWm3zwIEDHDhwgCNHjjBw4ECrZampqfTp08cIdleqVOmB+9+sWTMOHjxIXFwc27Zto379+sDf2YKFChWy+sJp586dvPXWW1bZtidPnmTChAls27aNoKCge2YBffDBB1av4/nz55k2bRoHDx4kODgYW1tbzp49S9euXa1qCV28eJGQkBB27drFkiVLyJ8//133IyKSmymzR+QxFRMTYwQcshPs+PLLLzl79iz29vYMGDCAFStWMHz4cJydnYmKispw4ZhdR44coVmzZixfvtyqFowlm+frr782Mm48PT2Nbyzv5MMPPyQ6OhpnZ2eGDx/OihUrGDBgAHZ2dpw8edKY/WPu3Lm89tprxvM2btzI3LlzM93m1atXjWBU+owWy7K//vrL6sdyM5iamsonn3xCUlISPj4+zJs3j0WLFuHv709cXBxffPFFhn2dOnWKSpUqsWTJEsaPH28UxbUcj/Ru3LhhZD6NGTMGe3t7hg8fTlxcHE8++SQ//vgjv/76K40bNyY5OZlPP/30rinwloyV7Lw/FixYYFzAt2nThiVLlvDdd99RsmRJkpKSGDhwoFXgDdIuwuvXr8/y5cvp27cvkHbTGRoaymeffcayZcuMgOT27dsz1MOJj4+nbNmyzJ8/n5kzZxrBxu+//z5Dttmd+lmwYEHmzp1LcHCwcXGf/hgvWLCAlJQUypYty8KFC1m1ahUvv/wyAHv37uXmzZt07drV6kZt7ty5fP3113fc75QpU4wb/x49erBs2TK+/vprChUqRGxsLO+9955VUBCy9364H4ULFzYCJJs3bzYCPJbXNH/+/EZ20s2bN43aPu+++y5r165lwYIFeHt7Y29v/8iye3x8fIxsnKpVq9K/f3+SkpIoVKgQ7777rrFeVj4LHh4exhA1S5AB0gKNCQkJ2NjY0Lp1awDGjRtHVFQUbm5ufPvtt6xYsYLAwEAARowYkaEYbWpqKlevXuWHH37gl19+wcvLC0g7zrcPmcuKoKAgIiIicHR0ZPTo0axcuZI+ffoAMG3aNKuA/N3MmDHDyK6xZEBYMnU6duxoBHW3b9/OmTNnsLW1ZeTIkaxbt45JkyZhZ2dHUlISO3bsoGjRolbBvy5durBx40Zj2NTd/Pnnn0yePJlFixYZn/fw8HCOHTsGpL0HLYGeZ555hpCQECPwGxMTk6W+WpQuXdoIYO/atYuwsDCuX7+Ora0tVapUybB+SEgIoaGh2NjY8OGHH7Jq1So+/fRTbG1tWbJkCaGhoXft+9q1a7l69SrOzs5MmzaNdevW8fHHHwNp521LzRnLkOmqVasSEhLCmjVrjC8Njh49yvnz54G018IS6GnVqhW//vqrEfS9ceOGke0aERHB2LFjgbQvdWbNmsXChQuNIH9wcDBbt2616qvlcxASEsLkyZONY32v/t9NZkO54uPjjfdZkyZNjOCN5e/ErVu3KFy4MN988w3Lli2jW7duQNrQu6lTp2Jvb8/GjRuN17FVq1Zs3LgRHx8ftm7dagR6evXqxcqVKxk/fjx58+Zl+/btxrLffvuNmzdv8sQTTzBr1izWrVvH6NGjyZMnDzdv3lSBdxH5z1OwR+QxlT5DIatj3m/evMmqVauAtCmYe/ToQenSpWnbtq0xM9a+ffseqDhlvnz5+OKLLyhTpgydOnWiTJkyQFoQBdLqili+Pbazs8PT0xMXF5dMtxUREWF8W9uzZ0/atm1L6dKl6dGjB6+88goAq1at4ubNm7i7u5MvXz7juZ6enhkCORbpv1G8faay9957j2effdbqp3379kDaxbole6Rz5854eHhQqFAhI1i1a9euTGvfjBgxgvLly9OiRQvjRttyPNJzcHDgvffeo3Tp0tSrV4/o6GhjmELbtm0pVaoUBQoU4K233gLSiivfPrQqPUvfslMTYf78+UDazZSl3fXq1TO++b1582amgYmPP/6YMmXK0LlzZ+Ox2rVr0759e8qWLWtkiKSmpmZ6Yzdy5Eh8fHyoUaMGgwcPNtqf1em3P/roI/z8/KhTp46RzRITE2MMURgzZgzbt28nKCgIb29vChcubJXBduPGDVxcXKy+BS5cuDBPPPHEHfe5YMECIC2DbsCAAZQtW5bnnnuOIUOGAGlBsG3btmV4XlbfD/fLMiOO5Vv41NRUY0hXgwYNjHordnZ2xnCuvXv38ueff/L000/z448/sm/fPsaPH//Q2pQdlvf44sWLjeyG7HwWXnrpJSCtVs3p06eBv4NpAQEBeHl5kZqaasxY1qpVKypWrEi+fPl48803yZMnD7GxsZlOL96vXz9q1apFlSpVjOCy2WzOEADNCstNc7169QgICMDZ2ZlXXnkFLy8vUlJSWLlyZba3aVGrVi2+/vprq4D7s88+y759+1i+fDlt2rShWLFieHh4GOfNmJgY7Ozs8PDwMJ5jqZWVfljYnXTr1o3GjRtTqVIlq2m6LcfGklllCW5VqFCBOnXqMGzYsGz3z8bGxsia2717t/HeKFOmTKaZHJZjXalSJZo2bYqTkxP169c3trF8+fK79j0wMJA9e/awZMkS6tevj4eHB0899ZSxruWcZhkyd/bsWQ4cOICdnR39+vUjNDSUTZs2GQFCSyDV2dmZzz//nHLlylGvXj0+//xzvvjiC+Pv8eLFi0lOTiZPnjxMnDiRatWq4e3tzYQJE3B1dQXIdNhft27dqFChAo0bN8bR0TFL/b+bEiVKUKlSJSAtGys1NZVt27YZgfv0s3Bt2bLFGEL50Ucf0axZM8qWLcvAgQONwt6WNnt6ehqZtXnz5jXqQVna6+HhQWBgIM7Ozvj7+/Pss88Cf3+eLdcS169fZ+fOncTGxtKqVSs2b95MaGgoTZo0uWu/RERyOw3jEnlMubq6YmNjg9lsvuONYmpqqlVg488//zQyDSyztVik//3EiRNGkCYzdwseFC9e3KpGhOVbu/upSXLixIlM22f5fe7cuSQnJ3Py5EmrWgv34urqSt68eYmPj89Q1+NuLDeOQIZUfUg7LsePH7cKMrm4uFjdQNzteBQtWtSqoHT6b/bHjBnDmDFjMjwnLCwMX1/fTNvr5ubGqVOnsvz+gL+PebVq1ayW+fn54ejoSEJCQoZgYP78+Y1i4Onbn/5mKP3jt/fd2dnZKvCSflhiVjJ7ACMoAFgNWUtJSTGyZ8LCwli2bBl79+7l1KlTRq0Jy3rZcfXqVWNIx70+S5YbFMje++F+NW3alOHDh2M2m1m7di0FChQw3gPpv6F3cnKif//+fPXVV2zatIlNmzZhZ2dn1NcIDAx8oGE9WWUZvjhp0iTWr1/P9evXsbGxsTpO2fksNG7cmIIFCxITE8Py5ct57bXXjKDbiy++CKQFICzZOD/99BM//fRTptu7fejpnd5nt2dw3S6zc6aluP66desynT0ts9otmXnttdfo1q0bu3fv5rPPPiMuLo4zZ85QoUKFDOtevnyZ5cuXs337do4ePWo1JC795+F+pD82lkAE/H1sLFktJUqUsFp++1DHrPL392fjxo2EhoZy6dIl47HMWI71oUOHrD6PFlk51hcvXmThwoWEhoYSFhZmVbvGcux69uzJ9u3buXTpkpH5U6xYMerXr8/rr79unBMt7+fixYtbnRvT15OCv8/HxYsXtyo87eLigre3N1u2bMn0y5mnn376off/ueee4/Dhw1y5coW9e/ca2YJubm4EBARkaDNkfm7csWMHUVFRxMTEZDq8OH17IyMj79re1q1bs2jRIg4cOMA333zDN998Q8GCBalduzaBgYH/mlnjRERyijJ7RB5TDg4OlC1bFvi7Nsvt3nvvPTp16sTs2bMBjJvezKS/0L+9hs3tNwHpL3Jvd/vNYVa+Eb6T+21vVlSrVg1Iqy2Q/kb/hx9+ICwsjLCwMKsL2Hu1x8JSi8UiO8fj9gynrBy72/eXnuWb2HPnzmW63uzZs2nZsiWTJk0yvn3Pyj5vP97pg3vpA0Tp+3631+j291f6NmR1dpf0+8qsD+PHj6dLly4sWbKE8uXLM3ToUKtizNl1v+/Nh/n5uJMiRYoYQ1l+//13I5CQL1++DDWeunTpwrJly3jrrbeoWLEiZrOZ/fv3M2LECLp27frAAYCs8PT0xNvbm2+++QaTyQTA1KlTjcwpyN5nwcHBwQjSrF69mnXr1pGUlISzs7MR7MrK9jLL1kn/Xr/XNtIHeDI7Z97r+Xf7bKeXL18+SpQowYsvvmgMaz1//jw9e/a0GjJ55MgR4/OekJBA9+7d+f77762Cag/iTucBC0sW2cOafckyXPH48eNGBmD6Gk/pPeix3rhxI61btyYoKAhnZ2f69OnDrFmzMqxXunRpY4jUs88+S758+bhw4QKzZ8+mdevWxpA2yzG4V5D3bu22bCOzc2t2/5Zk5b2WPntnzZo1RrZg48aNrbZ/t31l9e92Vtvr5OTEnDlzmDhxIs8//zzu7u7ExMSwcuVKOnfubGSqioj8VynYI/IYs1x8HT16NMPsTGfPnmX9+vWEhoYaM5wUL17cuEnduXOn1frpn1+uXDkAqxl70stqtsWdWC7y7nXRX6pUKeP/t9cUsLQ3T548VhkkWWUZ6hMVFZWhYDCkZXrc3u/ixYsb///xxx+NoNC2bdtYsWIFhw8fpmXLltlui8XtAYT0+/vyyy+N/VmGE/zxxx+ZFpG2sAydSklJ4eeff7ZalpSUxNy5cwkPD2fq1KnGzZnlmO/Zs8fqwnz//v1G/RfL++NhiY+Pt5rRxjILGVgfg/t169YtgoKCAHjrrbcYP348r732Wqa1jNLfgNzt/VmgQAFjiFdWPkuPmuXcEB0dbRSfbtCggdUN+c2bN9m9ezd79uzhzTffZPHixYSGhhpDSPbu3ftAQzqzy8HBgeHDhxvvxa+++srInsruZ8EylOvYsWNGsLtZs2ZGFoWrq6txQ2yZASksLIzDhw8zf/589u/fz2effZbtPljOmWB93vzrr78yrGvpU5s2bYz9h4WFMX/+fPbs2WO8Z7OjZcuWNGjQAEgriDt58mRjWXBwMHFxcZQoUYL58+fTu3dvatSokeE8l9XPQHZZ+nv27FmrQNqePXvua3uVK1cmT548mM1mY2bGO2X2WPZdvXp1q2MdEhLCzp07jeHNd+r71KlTSUpKIiAggJkzZ/Lmm29myJ6xZHZu2rSJ8uXLM336dHbt2sXs2bNxcnIiISHBqNNTokQJIC0ol35Y68yZM+nevbtRYNtyPj537pxVFmpsbCyHDx8GMj/H3Olvyb36fzclS5Y0ssXmzZtnDFlOHwRK32a4899tT09PChQoAGR+PWBpb8mSJa3a++uvv7J161b27dsHpB2/TZs2YWtry5gxY9iyZQurVq0ygsYK9ojIf52CPSKPsU6dOuHp6QlA7969WbhwIadPn2bDhg288cYbxgwnlll+8ufPb9wILFy4kODgYCIiIliwYAFTp04F0i4GLRexluFIp06dYtu2bSQlJfHtt99meuOSHZaaIdeuXePYsWNWw6PSK1OmDBUrVgTg22+/ZcGCBURERBAcHMzChQuBtHobd6r5czetW7c2sh/Gjh3LF198YdT4WLFiBS+99JJxMW1Rvnx540L2q6++Yvfu3Rw6dIgBAwYY9VduL+r6IAoWLEitWrUAmDx5Mps2beLYsWN88skntG7dGn9//7tOL1utWjXj9Z48eTJff/01ERER7N+/n969e3P8+HEA2rdvb6TTv/DCC0BaYdUPP/yQsLAwtm7dyqBBg4C0IMc/MUNT//79CQ0NZe/evXz55ZdAWqaApf8PIikpyRhKsnXrVo4fP87WrVutatJYsrss702AP/74w/gmPjOWY7VlyxZjVps1a9YwYsQIIO1G5WG0/340a9bMuImyZHfcPjXy8ePH6dChA8OGDePjjz/m+PHjREZGWtWdyko228Pk4+Nj1MK5ceOGMVwru58FHx8fI/PR8jm2zMJlYblJ/emnn1i1ahXh4eGMGTOGtm3b4u/vf19BiPRDOC3DTA8ePJhpXRXL/pcvX878+fOJiIggKCiItm3bUq1aNWNq7cTERKNY/N2yKi2GDRtmBLV++OEHTp06BWAM2YqMjGTDhg0cP36cjz76yDhnWbJM7O3tjfeOpcDy7QGh+2EZopSYmMigQYM4duwYGzduzDSolpU+582b1/j7AGn1Xe4UHLYc6127djF9+nQiIiJYvHgxL7/8MjVq1DBmybpT3y3H7sSJE+zatYvDhw8btcXg7/NHnz596NevH/369WPbtm1cuHCByMhIq2Ob/lgkJCQwZMgQjh07xrZt25gyZQpbtmwxZkx7/vnnsbGxISkpib59+7Jnzx4OHTpEv379jOyWdu3a3f3AZ6P/KSkpxnG/fap4+PscYjmnuLq6ZhgqVa9ePSMQPnz4cNauXcuJEycYNWptc4USAAAgAElEQVSUUTDZUgcP/j7nnj59mhMnTnD16lWjvWfOnOGrr74iIiKCtWvXEhgYSJ06dfj0008BmDRpEj179qRfv34sXryYM2fOcOnSJeP9+qjPXyIi/zY6C4o8xgoUKMC3335Ljx49uHLlilEYNr0OHTpY3eQNHTqUQ4cOcfHiRUaOHGk1pWuRIkWMG1VIm2EjJCSE1NRUunbtio2NDba2tlSoUMEq+yK7LPWA4uLiaN26Na+++uodh9SMGDGCTp06cf36dT788MMM20l/wZ0dNjY2TJo0id69e7Nv3z5mzpzJzJkzM6xXoEABY4YpW1tbPvjgA3r37s3Ro0fp0KGD1bpvv/32fQWe7sYyFO/8+fMZpubu0KHDPTNfvvrqK958800OHDjAlClTmDJlitVyX19fq/pDHTp0YMOGDWzdupVFixYZWWGQlrUwcuTIO9ZZuF9PPvkkly5dolOnTlaP9+7d26q2x/0qUKAA1apVY/fu3ezbt8/I6krv6tWrPPnkk1a1qvr160fp0qXvOFNW37592b59O2FhYUyfPp3p06cby1xcXBg7dmyO3Wx4enri6+trTIXt7OzMM888Y7WOv78/L7zwAkuXLmXZsmUZpqtu3LhxhuyFR6Ffv36sWbOGS5cuERISQseOHfH29s72Z6FNmzZGhkSxYsUy1A/p1asXv/32G9HR0RmmOW/UqNEdhwTdjZ+fH0WKFOHSpUssXLiQRYsWYTabqVSpUobaWZ06dSIkJITTp09bFVKGtGCV5by9b98+Xn/9dSBt5q3bX8fbFStWjD59+jBy5EiSkpIYOXIk3377LQ0bNuS3334jMTGRXr16ZXieJdvG1taW0qVLEx4ezurVq1m9evVDyZAICAigXr16bN68mQ0bNhjDgNJnglgCLVnts7+/vzET1p2yeiAt42n27Nns37+fsWPHGjNcQdr5xxIwuVPfGzZsyLFjx4iOjqZjx44Ztn/16lVjpqv//e9/XLhwIcMskwULFjT2U7t2bVq1asWyZcsy1GxycXExzskVKlSgd+/eTJw4kYMHD1rNOAlpmYpZqUuT1f5fvHiRRo0aAfDJJ5/w6quvWm3nueeeY8KECcbvDRs2zHCOc3Bw4KuvvqJ3795ERUXRu3dvq+U1a9a0+vyWLVuWyMhIdu/eTatWrZg4cSJNmzalcePGrFu3ju+//57vv//eWL9QoULGzF5vv/02mzdvJioqyvhCwsLW1pbu3bvf89iIiORmyuwRecxVrFiRZcuW0bVrV0qWLEmePHlwcXEhICCACRMmZJjpxDIla7du3Yz13d3dad++PQsXLjTSyyHtZm/o0KF4eXnh6OiIn58fQUFBVK9e/YHa3LZtWxo0aICLiwuurq4ULlz4juuWL1+epUuX0r59e4oWLUqePHnw8vKiW7du/PLLLw8UeChcuDAzZ85k5MiR1KxZkyJFihjHo169egwbNoz169dbZQQ0atSI4OBgatWqhYuLC87OzlSuXJnx48cbNycPk4+PD3PmzKFhw4ZGYely5coxbNiwDBe3mXF1deXnn39m8ODBVKpUCWdnZxwdHSlfvjzvv/8+P//8s1WBUDs7O2bMmMGHH35IpUqVcHJyMjLCLO142IoVK8ZPP/1E9erVcXR0pESJEgwbNuyuQ9Sya/z48TRv3hxXV1cKFChAlSpVmD59upEZt3nzZiDteHfp0gV3d3ecnZ2N2XMyky9fPubNm0ffvn0pU6YMjo6OuLm50apVKxYuXJitouH/hPTDK5555plMiy2PGDGCYcOGUalSJfLnz4+DgwNPP/00ffr0ybHZuFxcXIzArtlsNgLQ2f0stG7d2rgRbd26dYYaIcWLF2f+/Pm0atWKQoUK4eDgQKlSpXj33XcZN27cfbU9b968zJgxg2rVquHo6EjRokXp27dvpsHs/PnzM2fOHAIDA/Hw8LA6twUHB1tlmVlktYbV66+/bgy5+f3339m+fTuvvPIKH3zwASVKlCBv3ryUKlWKnj17GjNnWaZFBxg8eDDlypXDwcGBkiVLZnm/9/LNN9/QsWNH3NzccHZ25rnnnmPGjBnG8vTD4Czutu/0AZ67Befs7e0JCgqiR48eFC9enDx58uDh4UG7du34+eefrYZ0Ztb3Xr168eabb1K0aFGcnJyMLxpatWoF/H3+eOaZZ/j5559p2LAhRYoUwd7ensKFC9O8eXN++eUXq7+vo0aN4oMPPqB06dLG352mTZsyZ84cq6Bz7969mTZtGnXq1KFAgQLkzZsXX19fxo0bx3vvvXe3w31f/bfI7Lg/9dRTVsPGbh/CZfHss8+yYMECWrVqhbu7uzHcul+/fsyYMcPqdX7nnXfw9vY2Pi+W89T48eN59913eeqpp3BwcKBw4cK0bNmSOXPmGMexePHizJ07l3bt2hn9yp8/PzVr1mTGjBlG4EpE5L/KxvwwB2SLiIiIyEN18eJF6tevz7x58+44+96/XUREBBcvXqRYsWIUL17cCGZdvnyZOnXqANZZPLmhz4+jpKQkqlatyldffZVhNjoREXm8aBiXiIiIyL9UdHQ0X331Fe7u7pQvXz6nm3PfIiIi6NOnD5BWLPyDDz4gJSWFH3/8EcAYIgy5p8+Pm7i4OMaNG4eNjY0xY6WIiDy+FOwRERER+Ze6cOECp0+fZsaMGVazqT1uateuTYkSJYyZItevX2+13DJ1NuSePj9uYmNj2b59O1OnTqVIkSI53RwREXlAGsYlIiIiIv+4s2fP8s033xAaGsqVK1ewsbGhZMmStGjRgjfeeCPTOkUiIiJyfxTsERERERERERHJRTQbl4iIiIiIiIhILqJgj4iIiIiIiIhILqJgj4iIiIiIiIhILqJgj4iIiIiIiIhILqJgj4iIiIiIiIhILqJgj4iIiIiIiIhILqJgj4iIiIiIiIhILqJgj4iIiIiIiIhILqJgj4iIiIiIiIhILqJgj4iIiIiIiIhILqJgj4iIiIiIiIhILqJgj4iIiIiIiIhILqJgj4iIiIiIiIhILqJgj4iIiIiIiIhILqJgj4iIiIiIiIhILqJgj4iIiIiIiIhILqJgj4iIiIiIiIhILqJgj4iIiIiIiIhILqJgj4iIiIiIiIhILqJgj4iIiIiIiIhILqJgj4iIiIiIiIhILqJgj4iIiIiIiIhILqJgj4iIiIiIiIhILqJgj4iIiIiIiIhILqJgj4iIiIiIiIhILqJgj4iIiIiIiIhILqJgj4iIiIiIiIhILqJgj4iIiIiIiIhILqJgj4iIiIiIiIhILqJgj4iIiIiIiIhILmKf0w2Qh8NkMln9bmdnR4ECBfDz8+PDDz+kRIkSOdQyEREREREREXmUFOzJRWxtbWnQoAEAqampHDlyhPXr13Px4kWWLFmSw60TERERERERkUfBxmw2m3O6EfLgTCYTDg4O/PHHH8ZjUVFRNGjQgKSkJFasWEHp0qVzsIUiIiIiIiIi8iioZk8u5u7ujrOzMwC3bt0C4ObNmwwaNIiqVatSrVo1PvjgA2JiYgB4/fXXMZlMbN++3djG2LFjMZlM/PTTTwDs3buXV155BW9vbxo3bszs2bONdRctWoTJZGLKlCkMHTqUKlWq0KxZM0JCQox1OnXqhMlkYv/+/UBaQMpkMtGwYUNjnYiICF5//XUqV65MvXr1mDRpEopJioiIiIiIiGSNgj25VGJiIiEhIcTExODs7EypUqUAGDJkCIsXL6ZYsWI8/fTTLFmyhL59+wLQpk0bAFatWmVsZ9WqVdjb29OiRQsuX75M9+7dOXbsGNWqVSMxMZFPP/3UKpgDEBQUxM6dOylevDinTp3ik08+4caNG1lqd0JCAt27dyc0NBRfX1+cnJyYOHEiU6ZMeQhHRURERERERCT3U7AnF0lMTMRkMmEymahcuTIDBw7Ezs6OIUOG4OLiwpkzZ1i9ejVVqlRh6dKlzJs3j1atWrFjxw6OHTtG06ZNcXJyYu3ataSkpHDo0CHOnDlDnTp1KFSoELNmzSIuLo6hQ4fyww8/8Ouvv+Lk5MSPP/5o1Y6CBQuyZMkSFi9ejJeXF7du3SIiIiJLffj111+5ePEib775Jj///DPLli3Dy8uLmTNnkpqa+k8cNhEREREREZFcRcGeXMRSoNnLywsADw8Pli5dStu2bQEIDw8HYN++fZQvXx6TycSyZcsAOHToEC4uLjRq1IgrV66wa9cuVq5cCcALL7xg9fxhw4ZhMpkICAjg1q1bhIWFkZSUZLSjatWqODk5YW9vT8mSJYG0QFRmbh+eZdnHtGnTjKDV+fPnuXbtGufPn3/wgyQiIiIiIiKSy2k2rlzE3t6eqVOnkpCQQI8ePQgNDWXo0KH8+OOPODg4kJycDECxYsWoUKGC1XNdXV0BaN26NcuWLWPdunVs2rQJZ2dnGjVqBGAEdKpWrWqsb5GQkGD838nJyfi/nZ0dkDGoY8nSuT0IZGljpUqV8PT0tFqmuj0iIiIiIiIi96bMnlzI0dGRUaNGkT9/fvbu3cvkyZMBjNm4ChQowDfffMOUKVPw9fXFx8cHX19fAOrUqYO7uzshISGcPn3aGNoFUKZMGQAaNWrElClTGD58OB4eHjRp0gQXF5cstw3g0qVLABw8eNBquaWNfn5+TJkyhQkTJuDp6UmtWrUoXrz4gxwWERERERERkf8EBXtyqaJFizJw4EAgrWByeHg4pUuXpk6dOhw7dowWLVrwyiuvMG7cOH755Rfy588PpGXitGrVyiiobBnCBdC+fXscHBwYPXo0HTt2pHXr1syePZvjx49nuV2WjKLhw4czcOBAvvjiCyP7B+D555/H1dWVWbNm0a5dO1q2bMmsWbPYtWsXtrZ6u4qIiIiIiIjci+6ec7G2bdtSt25dkpKS+PTTT4G0qdRbt25NdHQ0ERER1K1bl+DgYPLmzWs8zzIrl7u7OzVr1jQeL1GiBDNmzKBy5cocOHAAs9lMt27d6N+/f5bb1KNHDxo0aMD169c5dOgQI0eONLJ9AFxcXPjxxx+pUaMGYWFhXL9+nZdffpkRI0Y86OEQERERERER+U+wMasQioiIiIiIiIhIrqHMHhERERERERGRXETBHhERERERERGRXETBHhERERERERGRXETBHhERERERERGRXETBHhERERERERGRXETBHhEReWRMJpPVT8WKFalZsyY9e/bk7NmzWd5OUlISwcHBxu+LFi3CZDIxbNiwf6LZIvIvlv6ckv48MmHCBOPxQYMGZXl7586dY/ny5f9EU0VE7qhZs2aYTCZWrFhh9XhiYiJVqlTBZDIRERFxz+0kJiby/fff/1PNlMeIgj0iIvJI2dra0qhRIxo1asQzzzyDg4MD69evp3fv3lneRps2bRg/frzxe9GiRWnUqBEVKlT4J5osIo+J3bt3G//fs2dPtp8fGhpKq1at2Llz58NslojIPTVt2hSAdevWWT2+Y8cO4uLiKF26NKVLl77rNlJTU2ndujXffPPNP9ZOeXzY53QDRETkv8Xe3p4pU6YYv0dFRdGgQQOOHTtGRETEPS9kAMLDw3FwcDB+r1WrFrVq1fpH2isi/37Ozs7ExcWxe/duXnzxRRITEzl48KDxeFadO3eOW7du/YMtFRHJXLNmzZg+fTqbNm0iKSmJPHnyALB+/Xpj+b2kpqZy8uRJnJ2d/9G2yuNBmT0iIpKj3N3djYsSy01WeHg4nTt3xt/fHz8/P9q3b88ff/wBQMOGDYG0NGWTycTOnTszDOOaOHEiJpOJuXPn0rdvX/z8/HjhhRfYvHmzsd/Y2FgGDhxIlSpVaNiwIWvXrqVOnTrG9kXk8eHm5kaJEiWMzJ4//viD+Ph4fH19M6z722+/0bJlS7y9vWnZsiVr1qwBYOfOnQwePBiAuXPnGueCyMhI/ve//xEQEICPj0+Gc0lISAgtWrTAx8eHOnXqMHToUOLj443lERERdO/eHV9fX2rWrMmgQYO4ceOGsfzo0aN0796dKlWqEBAQwKBBg4iOjjaWm0wmWrZsydChQ/H392fMmDF37YeIPJ68vb3x8vLixo0bVtmFGzZsAP4O9qxYsYLWrVvj4+NDgwYNmDJlCqmpqcDf10hxcXGYTCbjnLhu3TpatGiBt7c3rVq1ssoeioyMpG/fvtSsWRM/Pz9eeukltm7d+ii6LP8wBXtERCTHJCYmEhISQkxMDM7OzpQqVQqz2Uzv3r3ZsWMH5cqVo1SpUuzfv58hQ4YAUKdOHeDv4WBubm533P6oUaP4888/KVy4MGFhYXz00UfGBdHIkSMJCQkhb968eHl5MWDAAK5fv/7Pd1pE/hFVqlTh1KlTREVFGUO4qlSpYrVOWFgYffr04cKFCwQEBHD58mXeeecdQkNDcXNzo2LFigB4eXkZ55rBgwfz22+/UaxYMSpWrEhYWBj9+/cnJSWFY8eOMWjQIKKioqhRowZOTk7MmzeP0aNHAxAfH0+PHj3YsmULZcqUwc3NjcWLFxvnszNnzvDaa6+xZcsWypUrZyzv2rUriYmJRrsjIiJYuXIl5cqVo3Llynfth4g8viwBnd9++w2AY8eOceHCBZ588knKly/P0qVL6devH3/++Sd+fn7ExcXx9ddf8+WXXwJ/XyPZ2dkZ10hHjhyhT58+XLx4kYCAAKKioujTp49xnvz0009ZvXo1Xl5e+Pn5ERYWxv/+9z+ioqJy4AjIw6RhXCIi8khZMnLSs7OzY8iQIbi4uBAfH0/Xrl0xm80EBgaSnJxM7dq1OX36NACff/458+bNsxoOdujQoUz3Vbp0aX755RdiY2OpV68ef/31F1euXMHZ2ZmFCxeSN29eFi9ejKenJwsXLjRuwETk8VOlShWWLl3Knj172LVrF3Z2dhkye4KCgkhJSWHixInUrVuXP//8k+eee46ZM2cyadIkOnXqxODBg6lbty6fffYZAM8//zw1a9bkzTffNH4/fvw40dHRnD9/HrPZTKNGjfjkk09ITExkwYIF+Pj4APDrr79y4cIFWrVqxdixY0lMTKRXr164urqSlJTE9OnTiYuLo2fPnvTr14/k5GS6dOnCrl27WLFiBW3atAHAbDYzceJEY7jqBx98cMd+BAQEPKpDLiIPWbNmzQgODua3335j2LBh/P7778bjAF9//TUA06ZNo1atWly6dIkWLVowa9YsevToweeff86iRYtwdHQ0rpH69+9PamoqU6ZMoVatWoSHh9OyZUtmzpxJ1apVOXv2LHny5GHEiBGUK1eOtWvXEhcXh729QgWPO2X2iIjII2Vra0uDBg3w8vICwMPDg6VLl9K2bVsA8ubNy3PPPUdycjJ9+vThmWeeISYmhoSEhGzvq3bt2tja2pI/f37c3d2BtGDT2bNnSU5OpkKFCnh6egJ/F0YUkceTv78/kFZked++fZQvXx4nJyerdcLDwwHo3r07JpOJ5557DrhzwBigefPmPPHEE/Tv35/69etz/PhxABISEqhRowblypVj8eLFBAQE0KdPH+zs7KhUqZLV/ixBGgcHB4KCgvj888/JkycPBw4cAOCFF14A0mqatWzZEsBYZpE+S+l++iEi/36+vr54enoSGRnJH3/8YQR7mjZtyuXLlzl37hweHh7GOaVIkSLUrl2b1NRUY7j77U6cOAFAly5djGGh8Pf5omPHjiQlJfH888/TqFEjtmzZwlNPPXXXzGl5PChcJyIij5S9vT1Tp04lISGBHj16EBoaytChQ/nxxx9xcHDgxo0bBAYGEhkZSefOnenYsSMDBgwgMjIy2/tKf6NnZ2cHpH1DnpKS8tD6IyL/DuXKlcPFxYWlS5dy48aNDEO4AJKSkgCoW7cujo6OxuN58+bNdJspKSl069aNAwcO0LFjRz777DMmTZrEgQMHMJvNuLi4MH/+fFavXs2mTZsIDQ1lx44dLFmyhEWLFmE2m43tWMTHxxv7s7GxybBPy3PSL7O3t7dqY3b7ISKPBxsbG5o0acJPP/3E3LlzOXToEF5eXlSuXJmrV69m+pzMzhnpJScnAxnPF5Z6ie3bt8fX15eVK1eyc+dOFixYwNy5c5k6dSr169d/iL2TR02ZPSIikiMcHR0ZNWoU+fPnZ+/evUyePBmArVu3cvLkSerWrcs777xDyZIlrYqVQtoFjeXi5m7udOFTsmRJ8uTJw5EjR/jrr78AWL58+QP2SERykq2tLb6+vkbx48yCPWXKlAGgbdu2TJkyhffeew8vLy9atGhhbAP+vnk6cuQIe/bswWQyMXjwYPz9/blw4YKxvY0bNzJkyBBsbW0ZO3YsGzduxN3dncOHDxMdHW3sz1LsNCkpiZYtW1K3bl2uXbtm1AhaunQpkHZTtmLFCgD8/Pys+padfojI48uSqbdw4ULMZrMxhMvNzc3I+tm+fTsAly5dYvv27djZ2VG5cmXjXGGpTwh/ny9effVVpkyZwjvvvIOXlxfNmzcnISGB4cOH8+233/L222/zyy+/MGjQIMxmM9u2bXuU3ZZ/gDJ7REQkxxQtWpSBAwfy0UcfERQUxPPPP0+xYsUAWLNmDa+//jrHjx83CpXGxsaSL18+3NzcuHr1KoGBgfTr1y/b+82fPz8tW7YkJCSEF198kTJlymj4g0guUKVKFSOwUqVKFc6dO2e1vEOHDqxcuZL333+fOXPmcOzYMa5du0apUqUAjGELq1ev5sKFC4wYMQJ7e3sOHz5MYGAgFy9eNIqWxsXF4erqyurVq1mzZg0LFy7k+vXrREVFGcWYn3/+eSZOnMjq1at56aWXiI+P59y5czRo0ABXV1e6devGypUrmTp1Kjt27ODatWucOnWKSpUq0bx58zv28179EJHHl7+/P+7u7sa5xjLM3MbGhl69evHxxx/z1ltvGcWUb9y4QefOnfHw8ACgYMGCxMTEEBgYyPvvv0/Hjh1Zs2YN7777LlWrVuXo0aPExMRQunRpHB0dOXXqFJs3b+bo0aOULFmSffv2AVC9evWcOQDy0CizR0REclTbtm2pW7cuSUlJfPrpp/j4+NCvXz/c3Nw4evQo1atXp1GjRgDs378fgN69e+Pq6kpERITVFMfZMXToUFq0aEFcXByRkZGMHTsWgDx58jycjonII2ep21OkSBGjLlh61apVY/z48Tz11FPs2bMHZ2dn3n//fTp06ABAzZo1qV+/PgkJCZw7dw53d3c+++wzPD09OX78OE8//TQvv/wykHY+8vX1ZfLkyZQvX54DBw5w4cIFGjduzLfffgukDSUNCgqiZs2ahIeHEx0dzYsvvsjIkSOBtKFns2bNom7dukbR55deeong4OC7novu1Q8ReXzZ2trSuHFjIK2uYfosv8DAQEaPHs3TTz/Nvn37cHZ25r333mPQoEHGOpZrpJMnTxIfH09AQABjx47lySefZM+ePbi4uDBw4EACAwMBGDduHO3btycuLo7Q0FCKFCnCxx9/TJMmTR5tx+WhszFnJQ9eREQkl5kwYQLu7u40btwYDw8PYzabqlWrMnv27JxunoiIiIjIfdMwLhER+U/atm0bBw4cICgoiDJlyhizWDz77LM53DIRERERkQejzB4REflPOn36NJ9//jn79u3j1q1bFC5cmFdeeYVevXppKJeIiIiIPNYU7BERERERERERyUVUoFlEREREREREJBdRsEdEREREREREJBdRsEdEREREREREJBdRsEdEREREREREJBdRsEdEREREREREJBdRsEdEREREREREJBdRsEdEREREREREJBdRsEdEREREREREJBdRsEdEREREREREJBdRsEdEREREREREJBdRsEdEREREREREJBdRsEdEREREREREJBdRsEdEREREREREJBdRsEdEREREREREJBdRsEdEREREREREJBdRsEdEREREREREJBdRsEdEREREREREJBexz+kGSA6KuwoxZ+HaWUi4DuZUSE1J+9ecAqmpf//fsgwzOBaA/EWhQNG0f/MVAVvFDUVERERERET+DRTsyc1iL8O102nBnGtn/j+wc+b/f85C4o2Hsx9b+7SAjyX4k78o5PeEAl5QpDwUqQT2Dg9nXyIiIiIiIrlBaircuJjuHu1M2u/xMWlfxsdf//vfxBtgNoONDdjYpv1gA7Z2kMcZnNzA+Ym0fy0/Lh7wxFPg9hS4lkxbV/4zbMxmszmnGyEPQWIcXNgLZ0Ph3C44txtiL+V0q9LYOUCRilDMD4r6QeW24OiS060SERERERF5NKJPwcWD8NfBtH8vH4fr5yEl8dHs39YeCpaAJ56GQmWgqC94+UNhk0Zp5FIK9jyuEuPgzDY4uRH+3ASRhyA1OadbdW82djD4LDjky+mWiIiIiIiIPHzx1+HMdji9Fc7vTQvwxMfkdKsylydfWuCnWJW04E+pummjNOSxp2DP4yTqOBxeDCc3wPndjy4K/DB5VoaeW3K6FSIiIiIiIg9HShKc2QEn10PEerh4IK3u6eOqsAlqvAnVe+R0S+QBqGbPv13sFTi0AA78kjZM63FXvHpOt0BEREREROTBJCdA+Do4HALHV6XV1sktLodBYmxOt0IekII9/0bJCRC2Ag7MxRy+DpvUpJxu0cOjYI+IiIiIiDyOkuLTAjxHQiBs1cOb8ObfqHTDnG6BPCAFe/4tzOa0cZ0HfsF8JASb/x/TaZPDzXroigfkdAtEJJcwm82YzWAZi2wD2NrmurOmiPyLJaekkvL/5yIAO1sb7G1tsLHRuUgkV7l0FHYHYz7wCza5KYPnTlw8wMM7p1shD0jBnpyWdAt2B8POaWnTpJMLAzwWTm5QuExOt0JE/oVSU838dT2eM1fjOHs1jrPRt/gr5hYxt5L+/yeZ6////9jEZO5UbS5vHltcHO1xcbSngFMeCjrl4Yl8DhRzdcLL1Ynibk4Ud3OmuJsTefNo+lERsWY2m4m6kcDZ6DjOXr3FmatxXLh2i70tylIAACAASURBVGtxSVyPT/uJuZXE9VvJ3ExIJiU185ORg50tBZzy4Oqcdh6y/Lg5O1DczYmSTzhTspAzJZ9w1rlI5N8qOQGOLEm7VzuzHcjF92m3e7p+2hTv8lhTsCenJMbB7iDMW77GJi4qp1vzaGgIl4gAkdfjOXQ+hkPnr3P4QgwnLt3kfPQtElNSH3jb8UmpxCclcvnm3QvY29iAu4sjJs/8VCxagIrFClCpWAGeLuyi7CCR/4jo2ET+OB/DoQsxHD5/nbDIG5yLjiM+6cHPRYkpqVy+mcDlmwl3Xc/GBgq7OFKqkDPlPQtQ2asglYsXpJxHfuz+ReeiAwcOMGbMGH766aecborIPy/2MmyfjHnPD9jcuprTrckZGsKVKyjY86j9f5AndfN4bG9d+e9Eh+GewZ5xa48DUL2UG/4l3cjnqLenyOMuJdXMgXPX2B5xhV2nrnLo/PV73vw8CmYzXLqRwKUbCWw+cdl43CmPHeWL5ifgqSeo9XQhqpd6QucikVzAbDZz+MJ1tkVcZs/paA6dv875a7dyulmYzRB1I4GoGwnsOhVtPJ43jy0VihbAx6sg1Z96gjqlC+OWzyFH2jhjxgyWLl2Kk5NTjuxf5JG5fgG2fpMW5Em+9d+6T7NiA083yOlGyEOgqdcflcQ42PUdqVsmYHvrSk63Jmd0WnzXKHG14euMm0A7WxsqexWkcYUiNK3kSTmP/I+qlSLygML+usGW8Mtsj7jMzpNXuZGQnNNNum/2tjb4FC9I7dKFqV2mEAGlnsDezjbH2qNv10Wy7uzVOLaEX/7/89EVrsbePePv38zWBioVK0jdsoWpV6YwVUu54Wj/aIZ/rV69GpPJxAcffMC8efMeyT5FHqno07BlPOb/Y+++o+Oqr0WPf6eqS7Zsy03uvVfcMGADoeSRBySES0ggN+Tdm5DckHZpCZfkBkiD0HEAh96NwRRjcC9yt2xLbup9VEYatZmRNOWU98fYMvaMZNnWzDmj+X3WYi18jma0ZUtH5+zf3vt3+B0MSvReJ3rN4Olw965uP2Rrfj0+WWHp+IFiUUzHYjrZ4/f7+d3vfkd1dTU+n4+7776bq666qnc/iUjyBBiMcH8FxKcGnXr5ndU4JRPP53W9YjV6QCLfmDqYa6YNYd7I/qLNQhB0JqeqhS+P1vLlsToqm9q1Dids+idauHrKYK6fMYSl4wdhNUcu8fP11XXxwCUIoRXZXXx+pJZ1R2sprndrHU7YxFuMLB0/iG/NGsrVUwaH/WHLZrPxm9/8Rlx7hL6lrRF165/h4GsYVFnraPRjyT1wzSPdfsh3X9zNgfJmrCYjl4zpz9VTBvOtWcMYmBwXoSCFnojpNNxnn31Gv379ePzxx2lububmm2/u3WRP7gcoXz2IsaMR7daBdWLgpJCJHr9forbeQZk3Geg62VPe2M7KrDJWZpUxMNnKlZMzuGHmMC6bMFDseCEIGjlc2cwXRwIJHj20Q0RCc7ufDw/a+PCgjZQ4M8snZ3DDzKFcOTkj7BU/I0eO5LnnnuO+++4L6+cRhGhT0uBmbW4ta4/UUNSHEzxf5/ErbMqzsynPTrzF2HlfdOXkDDHwWRDORfKh7nsRZdvfMPlj45pxXrrpxFi/fTfN7g4OVXiAwHyyXcWN7Cpu5LEv8rhswkBunpvJNVMHi2uRDsR0sue6667j2muv7fyzydRL35CtNnwf3Y21codI8pySOT/k4dJKG4qiUu+39PitHG4fq7JtrMq2MTI9ke8tGMmt8zMZIDLJghB2rR1+1hyy8d7+KgrsLq3D0ZTLK/FZbg2f5daQkRLHd+ZlctslIxg1ICksn+/aa6/FZrOF5b0FIdp0+GQ+y63mnX2VHLG1ah2Opjx+hXVH61h3tI4kq4kbZg7jjsWjmD48TevQBEF/8j5HWvcgZlcVIhURgjkBRi0JeUpVVY4XFpPXZEBW04POS4rK1oIGthY0kBJn5voZQ7h5TiaLxqaLxXmNxHSyJykpcEPudru55557+NWvfnVxb6iqyHtfQt34B6yKpxci7ENGLAh5uMJWi8VipsF3YUMHK5va+dtX+Ty1sZDrpg/h+wtHsnDsgIuJVBCEEA5WNPHuviq+OFKDR7r4nWr6mnqXl39uK+HF7SUsGjOA2xaM4PrpQyPa5iUIsaCkwc3beyv46KANpyd654GFS5tP5oPsKj7IrmL2iH7cuXgU/2fm0IjN9xEE3WoqQ1rzM8xVu2P7AfhcRi0Bc+gF9HpHEy2tbmzeged8G5dX6lycH94vgTsXj+L2hSNJie/5Ar9w8WJ6Zg9AbW0tP//5z7n99tu55ZZbLvyNHMV4Vv2Y+Pqc3guuL/nZXsiYEnT4rY/WUmKr5c3aoSi9NPN+QkYy3184klsvGUGiVVzOBeEMkg86miFl8Dk/VFZU1h6p4eUdpRyvcUYguL5lSGo8P146htsXjuy1eRpiboYQq7bk21m5o4w9pTE8//ACpSdZuXX+CH506WgGp8ZrHY4gRJaiIO9+HrY8gkkMXz63ax6DJf8V8tTmnfvYfTCXD+sH45TP/74mJd7M7QtHctelY8S1KEJiOtnjcDi44447ePjhh1m8ePGFvYki49/+D4w7/o5J9fdugH1FXBo8UAFnle+pqsoTL71BhcvA2sZzZ4jP18BkKz+9Yhw/WDRK9IwKgt8Dh96AXc/AkBlw+wfnfMlNz+8kJ8bbI3pDWoKFOxeP4t+XjL7odlOR7BFiiaqqrD9u57ktRSLh3AusZiO3XTKCu5eNY2ia2EZdiAGOIjzv/Tvxjce0jiR63L0HBk8Neer1Dz/jRJWDVfXnXjDsjtVk5MbZw/jJFWMZnyF2XA6nmE72PProo3z55ZeMHTu289jKlSuJj+9hprHuKJ4P7iK+uTBMEfYRY5fDnZ8EHW5udfLkyrcp8PVjvzN8feUZKXHcvWwcty8cKcqYhdijKJDzDsrmRzC22U8eNMBPd8KQ6SFf0tzqZOvuA7x/2B7Wn81YE28xctslI/nFlePFjDFB6IaiqKw7VsuzmwoprG/TOpw+x2oy8t35mfxs+XiG9xNJH0EbYd0VWVHwb3sCY5ZYjD8vKUPht/khT8myzF+ef5W89kR2tfbrlU9nMMBVkzP41dUTxYyxMInpZM/F8G75O5Ydf8GImF1xTpffB1f+Pujw7oO5bN65j83N6ZR7wn+zMTQtnp8tH8+/zR8h5mgIsaFkK9K6BzA3hvjFPf0WuOWVoMOKovDn515BRcWvGvnAPhivKn5eelNynJmfXD6W/3fZWBKsIgEtCF+38YSdv36ZR0mDSPKEm9Vk5Jb5mfzq6glkpIiWCiGyPvroI/Lz8/n973/fuSvytm3bLv6N3Q20vflvJNUfvPj3ijWzvw83rQh5Kq+olA8+38BW50Aqevm5zWiAm+dkct91k0R7Vy8Td/DnSfW6aX35W8TteEwkenqqi+HM9oZGDAYD9Rc4nPl81bZ6+J9PjrH8iW18mlMdkc8pCJpoKEB+42Z466bQiR6A42ugqTTosNFoZNqkcQBYjSpTk8QDV29zeyX+sbGQZU9s5YMDlciKWHMR+jBvz3btK7K7uPWfu/iPN7NFoidCfLLCu/sqWf74Np7fUoTHL2sdkhBDrrvuOn75y192/rk3dkX2FmzC+/Rckei5UN1suV5UXonRZKLW2/uVyYoKHx2ysfyJbTy1sZAOn7gW9RaR7DkP/rp82p6cT1rNDq1DiSIGGD4v5Bm7oxG3bKRdiezKdnVLB798P4c7XtlHuUPcUAp9iK8NZd39KCsWYyrb0v3HqnJgfk8IV126AE4WfU5LdmM2iMR2ONidXu7/6CjXP7OD3SUOrcMRhN4leWHH4/DkVLCf6PZDfT4/W3Yf4EBFc4SCE76uzSfzxIZCrvrHdr46Vqt1OEKMSEpKIjk5uXd2RVZVnJ8+iOW9W4iTxHyvC2MIjN7oQlWNnQa/BV8Yq73bfTLPbC5i2RNb+TC7CtGAdPFEsqeHXNkfoL50Bcle8UvwvAwYB4npQYclSaKhsTliVT2hZBU5uPbpHTyzqQif2EpaiHJqyVZ8T8/FuP9FjGoPV0Ry3gNn8DUtNSWZSePHABBvVJmc2N6boQpnKbS7uX3lPn79QQ4Ot1frcATh4pVsRXpmLmx5FLxOWP9glx+ae6KQp/71NvWVxUwS1xpNVbd08NO3D4nFMCFiamtrufPOO7nxxhv51re+dUHvoXY043x+OamHV2BEJAcu2NCZkDQg5Km29g7qHY3YPJFpsbI7vdy7+gjfen4nx6rFRiEXQyR7esDx2cMkrf0JVtWjdSjRJzN0C1e5rQZJkjVN9gB4JYWnNhVy3TM72FMitnMVolBHC94P7sLw1k1Y2+vO77WyF/Y8H/LUskXzkSQJgBnJbnEDFQFrDldz9ZPb+eigTetQBOHCeF34PvzPQAup62vfx6XbIH9dyJfEWS10eLwYDAbmpbiwikpCzWUVObj+mSxe21UmVtaFsHE4HNx1113ce++93HLLLRf0Ht66AtqeXkhq4+Feji4GddPClZtXiMlkojoMLVzdOVbt5KYXdvHkxkL8svjdcCFEsqcbqiJj/9e/MfDQM+JB50Jlzg95uKyqGovFrHmy55TShja+t3Ivv1mVQ0u7T+twBKFHlLy1+J6aTVzeRxf+Jgdfh/amoMMZA9OZMGYkAEkmhQlixT0iWtr9/PbDXO58dT+1rR1ahyMIPaYUbcL75Gysxz8I/QEbfg9S8O/XyePHMHbkcAASTApzUno240cIrw6/zP9+foLbXt5LZaO4/gu978UXX8TpdLJixQruuOMO7rjjDjyeni+sN+euQ315Ocle+7k/WDi3bpI9VdW1+DHR4LdEMKAASVF5dnMRN72wi/w60aJ3vsRuXF2QO5w0/fObDHIe1TqU6PaTrEBZ4FneWfMFxZU1vFk7FBmDBoF1bVhaPM9+bw7zRwe3nwmCLkhe2j/+JYkn3uud97viAVge3GZRXWtn5XsfYzabaZVMrK7PQNXZz2tf1i/Rwl+/PZPrpg/ROhRB6JrHieeTXxGf34Ok8zcegUvvCTpc72jipXdWYzAYAoM66zNolc1hCFa4EIlWE/dfN5k7F4/CYBC/AwTt1W9+nvSsP2BG0jqUvsGSBPeXgzl4EV5VVf7x8lvktRjY3Kzts5HVZOSeq8Zz97LxmIziWtQTorInhI7mOpxPLxaJnotlTYbB00Kesjc00ui36C7RA1DT6uG2l/fywtZiUb4s6I7iKKHt6QW9l+gB2P8SeN1Bh4cPHczozMCKe5pZZky8aGWNpJZ2Pz99+yC/X3NU7JIj6JJSk4vn6fk9S/RAYGCzuyHocMbAdGZOmYiqqhgNsDBNzGjQk3afzB8+O86dr+6nUcwVEzRWt+q3DMx6SCR6etPopSETPQB19Q6cLlfEW7hC8ckKT2wo5NsrdlFcH3zfKgQTyZ6zNFeX0v7Pq+jvFTMTLtqwOWAM3mnL6XLT4nTppoUrFElReXx9AT987YC4sRF0o2P/W8grFpPkLu/lN26Gg6+FPHXZgjmds3tmifYKTbyzr5L/+/xOUb4s6Ipry1OoK68k3nMeLRReJ2x5JOSp665YgtUaaBEYGe9leJxILutNVpGDG57byUGxa5qgAVVVsb3yQ4ac+JcYr9HbumnhOlZYgsViwaaDZM8pubZWbnx+p9g9sAdEsudrmmpK8b1+IwN8ItHTKzIvCXk4r7gMs9lMvQZ9n+drR2ED1z+TJYY3C9qSJVrf/hEJ6/4LixKm5OOeFwJbJZ9l3OgRDB+SAcAAi8QI8QCmiUK7mxuf38VqMbxZ0JqvndZXvkPKjj9iUi9gZf3wW1B7JOhwXJyVS+fNRpYDVWyLUp0YxAOd7tS2erjt5T28urNM61CEGCLLMpUrvkNm1Sdah9I3dZPssdXaccpm3DprrW3zydz9ziEeX5+PoojfFV0RyZ6Tmuuq8L7+bQb7K7UOpe/oItlT2+DAaDTqurLn6+pdXn7wyj6e21ykdShCDJLbmml59nLSij8O7ydy1ULOuyFPLZk/+3R1T7Iom9WKV1L47w9zeeyLE+LGRtCEbM/H/eQ80qo2XfibqAp8FXor9ksvmc2A/v0A6G+RmJIktv/WI7+s8qe1J/j5u4dwe0UrjRBesiRR9cJNjGrYrHUofVPaCBg0MeQpSZKorqvXRQtXKKoKL2wt4cdvHKC1w691OLokkj1Aa0MtHa/dzFCfWKXoVV0ke+obGmmXjbrLEHdHVlT+sbGQ36zKEVv/CRHTVnWM9qcX0K/1eGQ+4a5nQAmeDTN1wlgGDQgM5RsS52OIVbQ2amllVhl3vXEAp0fc2AiR48pdi/zSMpI9NRf/ZhU74cSnQYcNBgPXXL4ISQpch+amuIgTW7Hr1hdHavn2il3UtIidA4XwkPx+Kp6/idFNO7QOpe8au6zLUwWlFfglSVctXKFsLWjgxud3UmgX4wbOFvPJHnezA9crNzPMK6o2elX/0ZA8KOiwLMvUNzZHTVXP2T4+VM2PXjuASzxkCWHWkrsO02vfIMVfH7lP2lwGx9cEHTYYDCyaO7PzAUxU92hvW0ED316xm3KHqHwQws/+5RMkrrkTq9KLD/Ub/idk6+jEsaMZNzITgHijKrZi17lCu5ubV+ziRI2YKSb0Lsnvp/Sf/8bYliytQ+nbumnhKi6vwmQyU6vzZA9AeWM7N7+wi6+O1Wkdiq7EdLKnzdlC48qbyPTkaR1K39NFVU9VjR2fzx8V83q6srPYwa0v7cXuFLNLhPBo2PQ8yWvuIF5pj/wnz3oyUBd7lrnTJ5PeLxWAEfFeBlh8kY5MOEtxvZubVuwip6pF61CEPqz2nZ+Tse8RTPTyjnAtFbDn+ZCnrr/yUlQlUNEzNamNfmaxwKJndqeXW1/aQ1ZR8E5rgnAhJL+fEyv/g4lNonUrrAzGbit7bDW12H1W/Gp0pAzafDI/e+cgHxwQY1lOiY5/uTDocLtoeOkmRrWL7dXDootkT2mlDavVErWVPafk1Tq5+YVdolxQ6HW2NX9kwE4NtxStPw6FXwUdNhgMzJ81rXN4qqju0YeWdj/fX7mX3SUOrUMR+hhVlqhbcSNDi97GEK5PkvUkuIJ38xqY3p/Z0yef3oo9VVSN6J3bK3HX6wfEEHnhoimKwpE37mV6vRjGHHbD5kBieshTLncbdkezbuf1dEVR4YGPj/KKGCIPxGiyx+vpoGLlDxjddljrUPquLpI9dfUOFBUcUVzZc0pNq4db/rmbvaVipy7h4qmqSsnbv2FY7tPabyma9WTIw4vmzCA5KRGAMfEe0sRquy60+WR+9NoBNp44jy2wBaEbkteD/dmrGVK/LbyfyOeGzX8Keeray5cQZw0sDI2I94qdAKOAX1b57w9zeXlHidahCFFKVVVyV/2Fmba3tL8XigXdtHAdySvCbDZFXbIHAgXqj6w9wdObCrUORXMxl+zxeb0ceu0+JrZu1zqUvsucAENmhDxldzTR5LcgRUk54Lk4PRJ3vrqfnUW9s6qem5vLHXfc0SvvJUQPVVUpefMXjC1+RR83N7b9UBbcI280Gpk7fTKKomAwwExR3aMbXknh7rcP8snhaq1DEaJch6sF+7NXMaQ1QgtiOe9ATfDnslotXLZwLtLJasKFaa36uD4K5/Tndfki4SNckGPrXmFKwbPaVTfHmm6SPZXVtfgwRfUC/dObinhk7Qmtw9BU33ji7iFVVdm7+nnm1K8SNwzhNHQWmIIvDG3tHTS3tEb1vJ5QfJLCf76VTXZ500W9z8qVK3nooYfwesVOR7FEVVVKXvsp48veCl+rxIXYGbq657IFcztX2yckdJBkEjdkeiEpKr9elcOqA1VahyJEqQ5XC00rrmd427EIfla1y63YF82ZQcbJnQD7mWWmiq3Yo8af1+Wzckep1mEIUSRvz3pGHnyUeFVU8UWENQUyF4Q8paoqtlo7Nd44VH3dnZ63V3aWcf/qIyhKbD77x1SyJzfrS6aUviwuIuE2InQLV15xGWaLOern9YTSfrKN4qit9YLfY+TIkTz33HO9GJWgd6qqUvjqzxhf+b7WoQQr2RJytd1sNjN72qTOWRozxMOXrqgqPPDxEb44Uqt1KEKUCSR6rmN4hwaroJV74NhHQYcNBgPXXLaoc1bYnBQX8cZeHhQthM1j6/JEwkfokdK8XJK2/I40pVnrUGLHmMvAZA55qrq2Hldbm+63XO+pD7KruP+jI73yXtHWhREzyR5baT4Ju/7GIFlsxxZ2XczrqbU3YDQa+2SyB8Dllbjz1X0U1F3Y0OZrr70Wszn0RVfoexRF4dib9zGh6j2tQ+la1j9CHl62aD4mowmAyYnt4uFLZxQVfvXBYbYW1GsdihAl2l2tNK64nuEdGu5OuvEP4A/e2n38mJFMGDMSgDijylyxFXtUeWxdHv/KEgkfoWtNDXU41/6ekf5irUOJLd20cJ0oKsVqtUblvJ6ufHjQxt+/yr+o94jGLoyYSPa4na1UffIYk7w5WocSG7ooCaxraMSjGHDKfTeh0dzu5wev7KPMIaodhK6pqkruB39mSplOZvR0JW8tNAQPt4uLszJjynhUVcVsVJkmqnt0xy+r3P32QfaXXVx7qdD3tbtd1Lz0XTK1qOj5utYq2B26uvX65Us5damcnNhOfzEcPqo8ti6PT3PEPDEhmN/n4/iHjzGzbafWocSebpI9VbV1NPvNtPWxZ7YV20p4Y3f5Bb8+Grsw+nyyR1EUDn70NPOdX2odSmxIzYTUoUGHFUWh3tHUZ6t6vq7B5eX7K/dia27XOhRBp46ufYmphc9iRu8VMSrsfCrkmeWLL+l8+Jqa1IbFoEQwLqEnPH6FH79+gGPVF95eKvRtXk8HJf+6i/HufVqHErDzaXDWBB3un5bK3BlTUBQFowEWpYnv6WiiqnDvh0fYUyJ2LxVOU1WVfR+v4JKGD/W98NUX9RsFA8aFPOX3S9TYG/pUVc/X/e/nxy+41T0auzD6fLIne8NqZlW9jgWxChQRmfNDHq6urcfr88ZEsgcC27L/8NX9OD3i+044U37WGsYdepQ4NUpKQI9+CC3BA3+TkxKZMnEsqqoSZ1SZIqp7dMnllfjxGwewO8WsOuFMsixz/PVfM71lg9ahnOZvg01/DHnqG5ctIiE+HoDhcT5GxQe3fAn65ZMVfvJWNkV20YYnBBzZs4VxRf8iXhU/yxHXTVVPfkkZsiz32WSPosKvV+Wwu6R3dlLWuz6d7Ck9kcOgg0/QTxFl7BEzInQLV0lFFRaLJWaSPQAlDW384t3DyOcx/T0zM5NVq1aFMSpBS6VH9jJo230kqVF0s6v4YfezIU9dueQSFCVQ0TM9qQ2TWJnTJbvTy3++mY3Hr/dKMiFSVFUl993/ZVbdKv3ts3JkFdiygw5bLGauWDQPWQp8Hy9IdYpqgCjj9Ej8+2sHqBfJ55hXXVaEL+s5hspi90hNdJPsKamowmAyU9uHn9l8ksJP3jzI8Zq+XyXaZ5M9rY0N2L58mjH+Aq1DiS1dDGe2OxoBAw19bNv1c9le2MBjX2g48FLQjeqyItQvfsMAOQqH5h56C9wNQYfT+6UxadxoABJNChMTReuiXuXaWrl3de/sRCFEv8NrX2Va6UuYdNlKqsKX9wd6f85yyaxpDB40AIA0syzmhUWh6pYO7nrjgEg+xzC/z8fRL19hTkeW1qHEJoMJxl7R5WlbrR27z4qk9tk0ARCofP5/b2TjcEdJpf0F6pP/irIsk/XZm8xt26x1KLHFZIWhs0KeqmtopFky4+/jF45QXt1VxuqDNq3DEDTkammi5uPfM857XOtQLozUAXtXhDy1bNH8zpX2mcluDGKlXbc+z63huc1FWochaOzo7o2MyvkrcaqOqyuqswMVPmcxGAxcc8VisRV7lDtW7eR/PjmmdRiCRnZ/tZp5TZ9gRtI6lNg0fB7Ep4U85XS5qXc099kWrrPVtnr6fBdGn3zyztm9iZF160lWnFqHEluGzARz8MWhw+OhqaU1plq4zvbQJ0c5USO+H2ORLMscXvU35ro2aR3KxTnwCniCy12HZAxkzKjhAKSYZcYliN57PXtyUyGbTti1DkPQSFVJPvHb/hgdFYab/gi+4MqdsSMzmTh2FKqqYjWqzBdbsUelDw/aWHVAtPDEmvKCo6SceJtB0oUNyBV6QTctXLl5hVgsZmwxkuwB2FPayN8uckt2PetzyR5XazM1B9czzRvc7y2EWRctXAUlFRiNxphO9nj8Cj99+yCtHWJgc6zZv/Z15ta9o9N2ifPgbYUD/wp56oqF8/BLgRW6WcluENU9uqWqcO/qXOpadVzVIYSF29lCzaf/ywRflFRUuGoCu3OFcP2ySzEaAtOGJiW2M0BsxR6VHv7smFgIiyFeTwcnNr7NLM9erUOJbd0keyqr6/AoJhpjbOzGyztKWX+8TuswwqLPJXv2bf6MuW1bov/BKhqNCJ3sqa6zYzKZqI+xC8fZKpva+e2qHK3DECIo79AeRhx9lmSlj6w87/0n+IMrd0ZlDmPUsCEA9LdIjIoXiQQ9a27388v3D6OcR9myEN1kWSZ71RPMc+po562e2P1cyN0A+6WlMm/mVBRFwSC2Yo9aHr/Cz945KHYujRG7vlzNzNYN4hlNS/FpXe6crKoqtpq6ky1cuhvdH3b3rT6CrbnvzZ7sU8meisLjmIs3MNxfpnUosanL4cxNeBUDLZI5wgHpz6a8elZli7LlWFBfXYFr0+NkSuVah9J72hrg0JshT116yRykk9U9s5PdkYxKuAD7ypp4fmux1mEIEbJv/YfMqXkn+mZkSB2w8eGQp65eupDEhMBW7EPjfIwRW7FHpfLGdh74SAyP7+sqCo9D0UYy/aVahxLbxlwORlPIU5XVtbR1dMTMvJ6ztXb4uee9w0iyonUovarPnXuOSwAAIABJREFUJHtkWebw9rXM9+zQOhT8Cty7J43bN6Vzy/p0NtviyGs2c+uGdL63MZ0H96Zy9oKqX4Hf7k7jto3p3L4pnRJn4AdxR42VW9anc8/Ofp2v+VN2CjZ36B9UzSQPgX4jgw6rqoq9oZEGn5VYzBKH8sjaE9S2ipvSvkzy+zn8+UvMbd+udSi9b/dzIAevwk4aN5qhGYMAGGT1M8zat3c36Aue2VxEdnmT1mEIYVZ0NJt+OS+SpkTpv/Xxj6FiT9Bhs9nM8sWXdCaZF6Q6MYkW0qi07mgdn+ZUax2GECayLJOzY50untFiXjctXHnFZVit1phN9gAcqmzhmT62kUWfSfYc3rmBcY2bdDGU+bPyBPpZFd69uomVy5p55GAqzx9L5ufT3bz3jSZ8ioFtNWf+IG2viUNS4P1vNPHzaW6ezk0B4N3iRF5d3kxGgkx+s5mCFjPJFpXMZJ2VQHZREmhvcNDe4Yn5Fq6vc3kk7hNbIPdpezZ8xBzHmuhbRe+J1qqQu+QALJ4383R1jxiaqnuyovLL93Nwe/vg96kABHYCrNj0Lyb7oryF+KsHQm7FPnfGFIZmDAQCA+Kni6rCqPXHz47T4BKLBH3RkT1bGOHYSqrSrHUowrirujxVVVNHk99Mu6KzgoIIe3F7CXm12ucTekufSPY4mxupPbyeqZ6DWocCwHUjPPxy5ukbDpNBZUp/Py1eI6oKbZIBs+HMm5YxKRKyakBRwS0ZMBsD55PMKh2SgQ7JQIJZ5eUTSfzHlODdKTTX1XDm0gqsVktMD2cOJavIwbv7KrUOQwiD8oKjJBx9mwypRutQwmfX06AEl7nOmDyBgf37ATAszkeGxRfpyITzVN3SwRPrC7QOQwgDVVXZs+49Frq+xBjtFS+1OZDzTtBhg8HAdcsuRZYCC2Czk90kRutW7KqC+eD7WLY/i2XH8+B2YHDWYdn+HJbtz2LOWQ2qcs7XABjseVi2PYV53+udrzHnfgRt+q3uam738/s1R7UOQ+hlbS4n5Yc2McOzX+tQhPSx0H9UyFM+n59auyOmq3pO8csqD3x0pM/MNewTyZ79Wz5ndnuWbgZ+JVlUki0qbr+Be3b241cz3YxOlnnsUCrXfzGQRo+RhYPPfAhKNKtUt5m4/ouB/M/+NO6YGBgQ9bNpbh49mEpmskyl28TcgX7WVsTz8IFUDjt0VC3T1byehkbAcLKNS/i6P6/L65ODwGKZ19PB8Y3vMNsT3HLQpzgKIf/zoMMGg4EFc2Ygy4Fr8axoqu4J9aDVUo1lx3NYsl7Asusl8IT+egxNFViyXjj95yh70HpzTzmHKsWKa19zPDuLkeUfkKK0aB1K79j8J/AG/wyOyhzGpHGjUVUVi1Flfmp0rsgaa48D4L/iHqQp12E++immE+uQpn0T/xX3gOzHWHvsnK8BMJXuxr/kp6gJaRhaazC01qCa4yEpPbJf1HnacMIu2rn6mP1bPmNK2z4siCHcmuumhetEUSkKakxtud6dXFsrr+7qGzOAoz7ZU15wlI6y/WT69DVosrbNyJ1b0rlxtIdvjfbw2KEU3rm6ia9ucHDTaA9/PZxyxse/XpDE0iFe1t/g4NPrHDywNw2vDOPSZJ67rIX/nNLG6pJEbhjdwc66OB6e52TFsWSNvrqzGM0wbE7IU3ZHE62SGa8a9d9qvc7tlbj/oyOoIUrThei0Z+MaZrZu6JvtW2fLejLk4fkzp5KWErg2jYzz0j9KtkQO9dBkPrIGaea38V/2c+RhMzAVbgl6nalwC+bDH5wxxyjaHrQUFR786Cj+PjaUMJa1NjZQl/U2k3y5WofSe9x2yPpHyFPfvHIpRmNgLuCEhA4GRmFVoTJsBtKc7wJgaG+G+BSkhf+OOnAcKBIGjxM1LuWcrwHAbAXZi0HygcmKqXAL8sSuH/T05A+inavPqKsqo7HkEOO92lVsyQo8uDeV2zam8/1N6VS6TBS3mvjexnRu25jOHw+kcvavvlCzVyGK5qh2pZtkT2mlDYwm6sTifKcnNxZS1RT9i/JR/QSuqio5uzczw3dQV6N/HR1G7tqWzr2zXNwyLjCIN82qkmwOXE0yEmScvjP/6lOtCinWwJUjLU5FUg3I6umv6oOSBG4eG3gvRQ2MOu6QdPJVD54G1sSgw16vj8bmFjGvpxu7ihvF7lx9RGVxHlL+ekb4S7QOJTJqc6B4c9Bho9HIvJlTkeXAlsizomSGRqiHJv+CO1H7DQ98gKqAKXhHQTVpANLCH515MAoftArsLl7aHiPfu32cqqrs/moV89o26+reqFfsWQHN5UGHU1OSWTBr+umt2KO0ugejCXP2u5iPfIw8bBYYjNDehGXT38HXhpqcce7XAPKkazAfWYOalI6hzYEyYDRG22HMhz/E0Fge2a/pPLW0+/nLl3lahyH0gtw9W5jhO6jpAtjWkzNS3/9GE/fMcPOXwyk8mZvCb2a5eP8bTXhkA1uqz6xmCTV7FaJojmooRktgJ64u2Grt1HnjkMXifKd2n8zvPzl27g/Uuaj+Fy05cRi1sZSRPn3NG3jxRBJOn4EVx5O5Y3M6d2xO59EFrfx6dz9+sCmdd4sS+fXJmT737Umjps3Iv09q53iTmds3pfPDLf359UwXieZA8sftN7C/3sqVw72kWVUGxSt8b1M6t4zTSbaxixauwrIKMBjEvJ5zeGJDIe2+GKgE6cMUReHw9i+4JNZ2muiiumfJvFkkxgdunsYmdJBiipLv77MfmuIDN3iGxjJMJTuRx18R9BJl+CxUw5mretH6oPXslmLKHTqcCSecl+PZWQy0rae/7NA6lN4ne2HD/4Q8tXzJJaQkJQEwJM7H2ASd3COdJ2n+7fi+8SCWw6tA8kJiOv5rfoc8Zklnm9a5XqOmDkZa+CPkiVdhrNiHkjkXoz0fada3MRVsiPBXdP7WHK7mYIU+216FnqkpL8ZtO8Z4j7ZzmK7O9PLIgkDyt6bNyMB4heeWtnBJhh+fDA0dRgbEn1naE2r2KkTRHNVQMi+BsyoDT2ludeJobhHzekLYUdjAx4dsWodxUaI22aOqKnkHdzPDf0h3gwcfmudi180NvHVVU+d/8zP8vP+NJt6+uonXrmzuzAL/fXErw5IUkiwqzyxt5d2rm/jwmia+NdrT+X7JFpWnL23t/POfFjhZdU0TN43xBH1uTWQuCHm4qtaO2WQSyZ5zaHB5eXF7qdZhCBfhyN6tZDZsI02OsZvTip1QFTx00WQyMXvaZBRFwWiAmVFS3QPBD01G22HMOavxL/kPiOtZ62y0Pmj5JIU/rxMr6tHM09FO4d6vmOXZq3Uo4ZP3GZTvDDpsNptZtnh+57DmBalOTIboaU00VmZjKtgU+IPJCgYDln2vYXA3BI6Z48BgOOdrMJy+tTeW7UEZefIeTVXBYAhUHOqcqgbaufrKgNRYdHTfNmZ4D+pinqrZCPfvSeORg6lcO8KDyQjVbUZuWDeQZp+RMalnLkiFmr0KUTRHNZRuWriO5hdhMZtFsqcLf16XH9WL8lGb7KksPoGnoYwx3hNahyJ0ue16I37FQLMU3PognGnljlLsTp0k74Tz0u52UZa9kRnefVqHoo0uZmhcsWgeFnPgZ39iYrvud8gJ9dBkrDmKqXQn/st+BkkDzv89o/BBa8MJO3tKGrUOQ7hA+zd9xnR3Fla1j888+eqBkDsCzp42ieFDA61OySaFmUlRsupOoJXU0FqNZcfzWHa9hDTjJqTJ12I++B6WrBcwVmYjTfs/AJiz34X25pCvwXTyodPvwegoQRl6stU+PgXL9meRRy/U8KvsuWPVTj6K8hX1WFVdXoTTlsc4r35aYP62uJX1Nzj4n/1ptEsGhicpbPiWg++Nb+evh1KDPv7s2asQJXNUu9JNsqeqpo4OxUSTeF4LyeH28kpW9A5rjtpkz/HsnUyWjukiYxzTEgfCgHFBh1VVpd7RRIPfgtr3pgb0ug6/zD826KsdUeiZA1vXMrVtN1ZV3w/xYVO4HuzHgw5brRZmTZmIqqqYDDBd59U9oR6azEfWgOTFsu91LFkvYMr7Cjj9oNWtKH7QemzdCTE4PgrVV1fSWrBD02GoEVN3FA6/GXT47K3YZyW7SdJ5ormTOQ5pwQ/xX/5f+Jf9EmXYdNQBY/BfcQ/+y36OtOQ/OltLpfm3Q2L/kK/pZIlHWnBn5x+lObfiX/YrlJGhW+/16IkNBXT4ouTfT+h0dO82JkkndPGM9klZPC8dD7R3JphVDAaV/8rqR7kr0H6dZFYxGs78fRdq9urX6XqOaigJ/bvcSEdRFKpq7CerenT8NWjs5axSWtqj8z4/KlN4dZWlNNeWs9xzROtQhC6qehoam3G3tVPv0+fuM3q0+qCNu5aOYfKQ4BUGQZ/qqspoLDrAUh2tXkWeGpjdc8srQWeWLZnPoeP5AExJbCfXlaLfnflOPjR9nW/YYyE/VJp/+5kHktLxL/vVmcdCPGhFi2PVTj4/Usv/nTVM61CEHlJVleztXzLbt093re1hs+VRmPbtzgTIKZlDBzNl4lgKSsoxG+GSVCfbWvprFKRwMexOL//KKuUXV03QOhShh+ps5Tiqy7hcJ89o14zw8uDeVL6/KR1Jgd/NdZEep/DA3jQsRpUEs8qjJ2f63LcnjV/NdPFq/unZqytOrmWtvKKJePPpOaqnxmucmqN6+wQdzwgbcwUYQ997VVTX0t7hweYNPc9HCHB5JFZsK+F335yidSjnLSqTPXmHdjNWLiVB1fEPVqzoItlTUFqO1WrB7hbzenpKUeGxL/J468f6X/kXAnJ2bWK6N1sXq1eaOr4Grvw9pI8943BiQgLTJo7jWEExFiNMTWrjsFvcUESDf2wo4PrpQ7CYdJqcE85QcuIwSk0Omb5irUOJnLYG2PF3uObRoFPfXL6U4rJKFFVlXEIHJ9qSqPeL+5Fo9MquMn60dAzJcVH5yBJz8g/tZrRaTqKqj2reRHNgJurZ3v9G8IzFvy8OfNxD81w8NM8V8v1CzVHVvW5auPKKSrFYLNSIeT3n9Mbucu66dAxD0uK1DuW8RN1dXJurleryQiZ5DmkdigBdDmeuq3dgMBhoENuun5esIge7ivvgDip9UHVZIW3Vx3XVk64ZVYZdz4Q8ddWlCwLzaoBpyW7MUTQwNZZVNLbzyeFqrcMQekBVVY4fyGKm70DsFeHvewkaS4IOJyclsnDODGT55Fbsaa0QKxVPfUxLu583dpdrHYbQAx1tbqrLCpnoOax1KMLXjb+qy1NVNXaaJDMdiqnLjxECvJLC05sKtQ7jvEVdsufovm0MUBpIl+u1DkUwGGH4vJCn6h1NtEomPOLicd5e3B584yroz5F925jhOySqek7JeQ+ctUGHU1OSmTR+DADxRpXJiaIiM1q8uL1EzO6JAiXHDmF05DPCV6R1KJEn+2DDQyFPLVs8n7SUwKyODKuf8QnBszeE6PDKzrKo3g0nVhzbv4P+cgMZUo3WoQinDJwIaZkhT3m9PurqHdg80VWpoqUPD9ooadBH1VpPRVWyR5YkKgqPM8oXfVm1PmnQlJBbEft8fhxNLWLL9QuUVeQgrzYKykJjWHVZIe3V+tppQnOyF/Y8H/LU8sXzkeVAUmxGsjt2ZopEuZKGNtYft2sdhtANVVU5fnAns2KxqueUgnVQsjXosMlk4spLFyD5A0mCS1KdorIwSjW1+XhrT4XWYQjdUBSFiqJjsTEgPpp008J1rLAEDIgt18+DrKi8uC26FuWjKtlTdCwbv88bm6tXejQi9I4OJRVVKKg0iGTPBftXFG/xFwuO7tvOZL/YDTDIwdehPbgPftCAdCaMHglAkklhgqjuiRr/FJWGulZy7BAGR6G4L1r/O1CCr8czp0xk5PAhQODaM0vnuwIKXVuZVYrHL37n6lXxsYN42pyMFAvy+tJNsqesqhrVaMIuntfOy2e5NTS1Rc/OXFGV7KkuLWSA6iBFCR60JWggM3Syp7K6DovZjD2c83oUGXP2O1h2PIdl21MYa09XWJiOfIKxbHfIl5kKNmHZ9gyWrU9iLN8LgMGeh2XbU5j3vQ5qYNXPnPsRtAU/tEbK57k11Ds9mn1+oWvV5UU01pQxTqxeBfO5AzM0Qrhi0TwkKbDCPjPZjUFU90SF3KoWdos5Yrp0qqpniv9o7Fb1nFJ/ArJfDXnqumWXnlFZmGwS7UDRyOH28dEhm9ZhCF0ozz/CcKWaeFW0S+qGyQqjl3Z52lZTR603Dln8BjkvXknh3X3RU2kYNckeye/HbisTq1d60kWyp67BgaRCUxiTPcaqg6jWRPyX/wL/4v/EnPsxeN1Ydr+Mqe54yNcYGooxNJXjv+IX+C/7OYaOFgBMpbvxL/kpakIahtYaDK01qOZ4SNJu23ifrPCaGEioS/mH9zBWLhE3NF3Z/xJ4g1fPhw8dzOjM4QCkmWXGxItkZrR4aUep1iEIIZTm5dDRVMNo7wmtQ9GHrX+Gjuagw8OGZDB90nhUVcVsgAWpok06Wr29t1LrEIQQPO1t2KvLGe3N1zoU4etGLARrUshTjc0tNLW0hq+FK9SivLsBy/bnsOx4DnPO6s4F9lNMBZuxZL0Q+G/LE1jX/SFwPG89lm3PYCrYdPq9v7ZAr4W391YiydHRFhw1yZ6yvFxkRWGEV5QH6kJ8v8DQr7Ooqord0YTDZ0UNY6ZYGT4Lecr1pw8YjCB5kSZfizwi9NBoY30+aupQzHtfw7LnXyhDpgVOmK0gezFIPjBZMRVuQZ7YddljpLy7r1IMJNSZNlcrNRXFYqeJ7nQ0w8HXQp66bMGczuqeWSmhtzUV9GdHUQNVTaL1Tm+KjmQzXirAgl/rUPShowm2/S3kqeuXX4rJGNgwYmyChyFWbyQjE3pJXq2T7HLtqq6F0Apy92ExqmT6i7UORfi6ccu7PHU0rwiLxYItTMmeUIvy5qOfIU29Hv/lvwBVPaMrA0CedBX+y36O/7Kfo8b3wz/ve4H3aijEv+yXGO2BZKKxfA/KqIWBZz+N1Dk9rDtWp9nnPx9Rk+yxlRWQrjaTpgSv2ggaGD4PDMHJnOZWJy53W/j7P81xYIkHvwfL/teRpl4PSQNQ00d1+RKDtw1jSxXSwh8izf4u5uy3QVWRJ12D+cga1KR0DG0OlAGjMdoOYz78IYbG8vB+Hd1o7fCz6kCVZp9fCHZs/3YGKfUMkMXQ2m7teQGk4H7mcaNHMHxIBgADLBIj4kR1TzRQVfhAXIt0pbmhjoaaCiZ4crQORV8OrISG4EXBxIQElsyb2dnOtSjVKVpJo9Rbe6OnfSJWVJcVMtxfhkWNnjkmMWFc11uuV9bYaVdMtEjh6cIItShvbKlCHTgucH7wFIz1obt1jNVHwJqAOnjyydeaQJECz53+DoyNZShDpoQl7vPx+q7omK8aFckeWZKwV5WKFi49GbEg5OH84nKsVgv14ZzXc0p7M5adK5BHzEfpoprn61RrEkrGZDCaUVMywGgGnxs1dTDSwh8hT7wKY8U+lMy5GO35SLO+jalgQ/i/jm68t188YOmFLMtUFB5nojdX61D0z1ULOe+EPLVk/uzO6p7Zoronanx4sApZEQ/HenE8eyfD1FqxAHY2RQoMaw7h8kXz6JeaAsBAq18Mio9SXx6to9EtKrP0wtnShKOuWjyj6U3iQBg6K+QpRVGorrOHdxeuUIvy0FkooFriQAo9DsFUuBlp8jWdf5bHLcW87w3k8VdgKtyMPGE5pmOfB+arerS7jzxU2UJuVYtmn7+noiLZU154FL/fzwgx4V0/MueHPFzX4MBgMIR/Jy6PC8uul5Cm3YAyemGPXqIOGBMoAVRV6GjFIPvO6GU1lu1BGXkyiaWqYDAEWrs0VGB3kV8n5gvoQeGR/UgeFyO84oamR3Y9E3J3nKkTxpIxMDAPa7DVL9opooTd6WVznqho0wO/z4etJJ8J3iNah6JPxRuhaGPQYaPRyFVLF3Ymm+enuLCIrdijjk9W+CBbLITpRWHuPswmI0P9ouJKV8YuC9mBAVBaaaPD6w1bC1enoEX50/EY/F6wJAS9xOCsCxxPHtR5TBk2E2nxj1FShwZe53VDXDLyyAWYSrLC+zWcw7v79D9HLCqSPVXFefQzuOgvix1B9MEAw7tK9jTikky0K6awRmAq3ITB34G5YGPnMC/k0IkZc/a70N6MMnQaSr/hWLY9jWXvK/hnfed0v6ffg9FRgjJ0GlgTIT4Fy/ZnkXuYSAqnT3NqtA5BAMpO5DJSrhDzMXqquQyOrwk6bDAYWDhnJpIUSASJrZCjx/uilUsX8g/txiC1McwnBmd3af3vQA6eeTd90nhGZQ4DINGkMFtcf6LSx4eqtQ5BOMleVc4guZY4VbRl60o3W64XllZgMVuoCWeyJ8SivNJvOIaGwFwnoz0PZcDYoJcZGwpRTrVvncVcsBFp8jcCi/Wnnt9kbRcMvzpeh1/ng5rNWgdwLrIsY7eVMVGUB+rHwImQ0C/osN8v4Whsot4fevJ7b5Jn3ow88+bQ56Zcd8afpfm3nz43/VsE1xoAlnikBXeefs2cW3sjzF7xeW4N9107CUMXGXoh/JwtTTTaq5nhEztNnJesJ2H6d4JWl+ZOn8yuA4dxutsYEe9lgMVHoz/M1YDCRdte2ECj28uA5DCvBgrdKi86xkipFDNigH+XHIWB+T2L7g46df2yS1n57kcYjEamJ7vJb0/EJev+dlj4muJ6N/l1TiYPSdU6lJjm7WinsaGGuaKqR3+6SfZU1dpp9FvwhHFh/uuL8hQEKi2lmTdhzl0Dx2XUlMEowwNtZpZdL+Jf/P/AaMbgakDJCN4AyNBYjprYH+JTUTImYdnzCkZbDtKc74bta+iJ1g4/O4scLJ+coWkc3dH9b7eqkjx8Pi8ZfpHF140utlwvt9UgKQr14W7hijG25g4OVjQzf7R2W8HHusLcfVhNMsN80TGMTTfqj0Pheph0ZgLWYDAwf9Y0Nu7Yg8lkYlaymy3N4vtb72RFZf1xO7cvHKl1KDGruaGO5gY787wFWoeif9v+CjP/DRLPvLYMyRjItEnjOV5YgslgYEGqk83i+hN11ubWimSPxkpP5GA0mhgikj36MmgKpA4Necrj9VJX78DmTQtrCF0tyvsv/6/gY5f+tPP/pdnfCfl+6oDRyANGB/5gjsN/2c96Jc7esPZIra6TPbpv47KV5GEymUmXxKwA3ehiXk9ZZTVWi0Uke8JAtHJpq6aimJG+Ekyh68KE7mT9I+ThhbOnk5yUCMCYeA9pZtEeFw2+PFardQgxrehoNglGP4PFw9W5eVpg659Dnrp++aWYzYFV7TEJHoaK2WFR54uj4lqkNbutjDh8pEvRsQV1zOimqudoXjFgCP+8nhiy4UQdPkm/rVy6T/Y01deSILtIUNu0DkU4pYuduOyORmQVGiOxE1eM+eJoLZLOe0L7qqb6Wlocdkb5xEr6BbHth7LgAXomk4l506egKAoGg5jdEy32ljbS2i4Sc1pQVZXaimJG+YswIX4f9Ej2q1CfF3Q4IT6eJfNmnd6KPa1VbMUeZcocbRyrbtU6jJilqioNdTYGSTUYxc+OvozvOtlTXmVDMZjEwnwvcnkkdhQ2aB1Gl3Sd7JH8flwtjQwQGWP9sKYEygNDqHc04fBbUBCzZXpbU5uPncViQLkWio9lE2c2kOEXw2kv2M4nQx5eumAOcdbADcf4hA6STGIGid75ZZUNJ8TvZC04aqtobXKILY7PhyrDVw+GPHXZgrmkpwXagAZYJCaJrdijztojorpHK031tbS7neIZTW/M8TDq0i5PV9XWU+uzime1Xrb2iH47MHSd7LFXlyNJMumyaOHSjeFzwBj8bdPqctPicolMcRht13HWuC+rrSghw18thqFejJItUHM46LDZbGb2tEmoqorRADOSRAVnNPjqmLi510Lx8UPEWQxk+G1ahxJdSrdCwZdBh41GI1ddtgj55M6A81JcWMVW7FFla3691iHELFtpPmaLVSR79GbkopBbmgM0NDbT4nSJFq4w2JRXj1fS56gHXSd76m3lWKziQqIrmaFbuPKKS7GYzSLZE0Z7Shq1DiHmOFuaaGlyMMRfrnUo0S8rdHXPskXzMRkDszMmJ7URb9TnL0vhtN0ljbruT++r6qpKyfDbxOywC7H+9yD5gg5PnTCW0SMCW7EnmBRmp7giHZlwEQrsLupdYstvLbQ47BgMBjGvR2+6m9eTX4TFYqZaJHt6ndsrkVPZonUYIek62dPSFKhkEMOZdaSLnbjq6h0YjUbqxbyesCmwu3C4xRDJSKrIP4LZYmGoGIZ68fLXQkNh0OG4OCvTJ49HVVXMBpgmqnt0r8Mvc7iyWeswYoqzpQlnc5PY9eZCNZXA/pdCnrp++VJUJZC8nJ7URqpoJ40qu0SLuyZaGhtIkluJVzu0DkX4uu62XK+po0020yqJZ7Vw2FvapHUIIek62dPaWE+y3EKcKrL2utFFssfe0EibbKRNNkc4oNihqqK6J9LqaypJUNvoJ4ubyYumKrDzqZCnrlxyCafmO05LasMiWil0b7e4FkVUWV6OSDxfrO2PQ1vwtTxjYDozp0zsbCddmCaG/kaTrCLx+znS/D4fzmYHAyQxM0lXkgfD4OkhT8myTHVdvWjhCqO9pfq8L9Jtssfv8+JqaRTlgXqSPhaSBgQdlmWZ+sZm0cIVAbtLxE1NpCiKgqOuSjxc9aajH0JL8KDr5KREpkwci6qqWI0qU0R1j+6JxHNkNdRUicTzxfK2wpZHQp66dtkSLJbAYtWoeC/D48QiY7TYXSyuRZFmrypFVVX6S2KWpK6MXQaG0IOXSypseH1+0cIVRoermnU5t0e3yZ7aihJURAuXrnRR1VNRXYtfkkSyJwLEanrk1FWV4fN4GOjX74T9qKP4YfezIU9dueQSVDVQ3jMjqQ2TqO7iTFVQAAAgAElEQVTRtZyqFjp8+rup6YsURaHRbmOI2BHw4h16E+qOBh2Oj4tj6fw5yHLgurMo1Sm2Yo8SdU4PxfVi1lIk2asrMFsspCiinVdXxl3V5amC0nLMZjM1ItkTNh6/osu5PbpN9jTUVmI2W+gvi0n7utFFsqekwobVYhHzeiKgorEdW7PYHjYSbKX5mCwWMSC+tx16C9zBq4Hp/dKYOHYUEBiUOilBzAHQM5+skF2hz/70SKiuruZHP/oR11xzDfX19dx5553YbOHZJetU4lm0TPQCVelyK/ZLL5nNgP5pAPS3SEwRW7FHjexykXSIJGdzoMIwRRZ/7/phgHHLuzxrq7HT4LfgVXX76N8n6HFuj27/xVsbAw8DCYoo59eNLpI99Y4mFBUcItkTEaJ9IjJaHHaMqkSaaJvoXVIH7F0R8tSyRfM7t0GekewWK+s6l1ulvxWsSHn44Yf58Y9/TFJSEoMGDeKGG27g/vvvD8vnqikrwGSxiLb23lKeBSc+CzpsMBi45vJFSCevQXNTncSJCsOocLRazFmKpHZ34O87RY7d3wG6M3g6JGeEPNXh8WBvaBQtXBGgx7k9uk32uFoDf1nxItmjD5bELod+2R0OGv0WZJEtjoi8WlGuHG6qqtLaWE9/qQET4ma/1x14BTzBN+dDMgYydlQmAClmmfGiukfXjtc4tQ5BM83NzSxduhRVVTEYDNx666243e6wfK6WxnoMqiLmY/SmDQ+BFLy75cSxoxl38hoUb1SZI7ZijwrHRLInotytLSQobsyInet0o5uqniN5RRhNRjGcOQIOVzWjKPpaqNTt07mnvQ2DqoiduPRi2BwwBe+05XK30dLqFi1cEVRoFzef4dbmaqXN7SJdFjPDwsLbCgf+FfLU5Qvn4pcCN5Azk90gqnt0K5aTPfHx8dTV1WE4OQwzOzsbqzU8c+tamxpIkx3iwao3tVTAnhdCnrp++aWB7S+BqUlt9DP7IxmZcAHy6lz4ZbEwEwleTwfejnbRwqU33Wy5Xlldi4RJzFaNAI9fobJJXy3Aukz2yLKMz+slXm0n9ExxIeIy54c8XFBSjtksLiCRVCCSPWFXXVaAWbRNhNfef4I/uHJnVOYwRg0bAgTmZoyKFwl/vapqbsfpic0H4QcffJCf/OQnlJeXc+ONN/Lf//3fPPTQQ73+eTra3LQ5W8VmFeGQ9Q9wBf+9Dkzvz6xpk05vxZ4au0nNaOGTFLEQFiHNDXWoqCTLoppKN8wJMGpJyFOqqlJVW0eNNw5VPFVHRFF9eKp8L1SPkz02m41t27YhyzJVVeHdEcLb0YYsS8Qp+sqMxbTMBSEP2+rqMRqNItkTQQ0uL81tPq3D6NOaG+owGo30k8S8nrBpawgMaw7h0kvmIJ2s7pmdrK9fmsJpqgonYrS6p7GxkdWrV7Nq1Sr+9re/sWHDBmbNmtXrn8dWWoDRZBLJnnDwuWHzn0KeuvbyJcSfrNQaEe9lhNiKXfdEK1dkNNqrMVusxKtizIZujFoC5tAtWvWOJlpa3WJeTwQV6Wx3wB4le9atW8fdd9/No48+SktLC7fddhuffvpp2IJytTRjMBhIEMke/ehmOHOHbMQlB7d4CeEjqnvC69SA+BRFDB8Mq93PghxcGTJp3GiGZgwCYJDVzzBr8GwNQR9itZXr8ccfx2KxMGHCBCZPnhy2Fq6m+hqMJhOpomUiPHLegZrDQYetVgtLF85FlgPDmhemtWIULaW6ll8n7osiod3txGAwYFVEAlQ3xne95fqRvCIsFrNI9kRQkV1fi5Q9SvasXLmS9957j+TkZAYMGMCaNWt4+eWXwxaUs6kBk9kissZ6kTYSUgYHHVYUhXpHk5jXowFRrhxerpZGLIoHqyqSDGHVWgVHPwx5avG8maere8SQVN0qd8Tm7+kRI0bw4IMP8v777/PJJ590/tfbnM2BzSqSReI5TNQut2JfNGcGA9P7A9DPLDM1KTa/16NFZaNYII4EX0fg7zlOFRso6EY383pstXW4ZDNOsSgfMVFZ2WM0GklOTu78c0ZGBkZj+Mb9eDraMBqNxIvKHn0YEbqqx1Zrx+v3ixYuDRSIFaywkfx+OtrdoqonUnY+BUrwYM0ZkycwsH8/AIbF+ciwiNZFPbI1x+bv6f79A0mA3Nxc9u3b1/lfb2tzNWNUZRIVcc0Pm8o9cOyjoMMGg4FrL1/cWd0zJ8VFvFGOdHRCD1XF6LUo0ny+wCJYnCKSPbqQMgwypoQ8Jcsy1XUNoqonwkrq21BV/VSC9ijNN2HCBN5++20kSSIvL493332XyZMnhy0onydwwRbbrutEFy1cJeU2rBYz9U6R7Ik0vQ3/6ktamx3IskwyItkTEY5CyP8cpt54xmGDwcCCOTP4cutOTCYTs1JcbGwaoFGQQleqmmPzhv8vf/kLfr+fsrIyZFlmwoQJmM29u3KqKArtLicpimghCruNf4BJ3wRLwhmHx48ZyfjRIyirqiHOqDI3xcXu1n4aBSl0p6opNq9FkebzBP6eRWWPTnSz5XphaQWSLIst1yOswy9ja+5gRHqi1qEAPazsefjhh7Hb7cTFxfG73/2O5ORk/vCHP4QtKE/HqWSPyNLrQhfJnroGByoGHKKNK+LsTtEr3RN+v597772X22+/nVtuuYXNmzef8zWNtVWYLVaSFTHsMWKyngx5eP7MqaQmJwEwMs5Lf7EFsu5Ux2iy59ixY1x77bU88MADPPjggyxbtozc3Nxe/RwdbS58Pi8pskg8h11rFex+LuSp65ad3op9cmK7uA7pVIdfpt4l7o3C7XRlj/i71oVuWriKyisxmkzUimRPxOlp+/UeLUMlJiby29/+lt/+9rfhjgcAnzdwAbGq4kKiOVMcDJkZ8pS9oZFmyYxfDV9LnxBao1u0tPTEZ599Rr9+/Xj88cdpbm7m5ptv5qqruh5kB+B2tgRaV8W2opFTmwPFm4OGDBqNRubNnMrW3dmYTEZmJbvZ1tJfoyCFUDr8Mg63l4HJsXUz+eijj/LUU0917sCVk5PDI488wurVq3vtczTUVGEym0n2iWRPROx8Gub8AFKHnXF4QP9+zJ0+heyjJzAajSxKa+XLxoEaBSl0p6qpg4yUeK3D6NNOVfaYkDSORAADjO26sqeqxk69z4pPPKdFXKOOdk3u0b/+5MmTmTJlyhn/XX755WELytMRaN/6/+zdd5hV1bn48e9up0zvvVJm6L0XQYqACqgomNiiuUnUxJL4M1GDaGLQazQ3Gm806s011zQTCwaNCIIoKNI7gqAgTZihDNNnztnl98cZDh0GmH32KevzPD7OnDlnrReY2XPWu9d6X8m2GYRWy+0J6qnHtBoam6iqqRH1ehxS16zTrMde7YARI0bQuXNnBg4cyIABA4IfT5kyhc2bN5/y/PHjx3PPPfcEP1cU5ZxzNNQFkjxiZ2GIffLb0z48tF8v4ryBN+/tvI0kKuINZrjZE4O7exoaGk5otd6rVy+am9u2oHv14UoURcUrmlWEhr8e5v/itF8ae8lgvO5AQjPf7aPIE3vf85EgFmuI7dq1i9mzZ2NZFg8//DBTpkxhw4YNts3n8wVuxEthVJMkZuX2gPjTH2+vb2ik8uAhUa/HIYfrwqfBS6uSPVu2bGHz5s1s3ryZ9evX81//9V9MmDDBtqB0XyAbZol0j/POcIRry1c7kGVFJHscFIu7e/r3789zzz3HsmXLWL58OX/4wx8YNWoUjz32GL/4xalv0uPj40lISKCuro67776be++995xzNNYH6iGJ8+gh9vVi2L38lIcVRaFXl3JM00SWoEeCqFcVbg6F0ZuaUElOTmb+/PnBzz/44ANSUtq2lktDXaCtvWhxHELr/wF7Vp7ysKapXDKoH3rLTZaBSTWijlIYqm6MvSN2Dz74IKZpsmDBAr7++msefPBBZs6cadt8VkuXTIlTGysIIdb+zDvV123eiqIoItnjkMORtrPneJqmMWHCBJYuXWpHPEIbMJDxo9EseWiU4qmXE6mVUziipHNYyeKgmkuFWsA+rYi9Wim7tQ7sdJWzw9WFL93d2OruyRZPH8zBd0OP6047x959lSiKLNquOygWkz3btm1jzJgxwc9HjBjBF198QZcuXc54V33fvn3cfPPNTJ48mYkTJ55zjuaWAvGuEHSaMEx4cGkS13+Qxg3z09hVq/BltcK3Pkjj+g/SeHRFEsZJ76fe2u7lpgVp3LQgjanz0uj+j2xqfBKvf+Vl6rzAa466b0kydf4ISpov/s1pHx4xqC+aFjh1XBbXQJzoiBNWappib4H12GOP8eKLLzJw4EAGDhzIiy++eNqE88U42uJYHGkPJQvefyBYo+d4A3p1JTsjDYBk1aCraMUedqobYu9a1NzczFVXXcXChQuZOHEi/fr1w+ez7/2h1ZLklESy03lnqdeza+8+/CgcEOs0R4TTMa5W1ex5++23gx9blsW2bdvavOvE6YTjzh4TCRMFU5Jb/q9gomC0/N9ExpQUjODXZExJxUQ+9pyWx42Wx83ga48bp2X8c77m5MdRQLr4v7eU9Cw6jbv9jF+vPHSYJlOiWrf/+0A4vYP1sXc3PSkpiddee41JkyZhmibvvPMOycnJfPXVV5inad998OBBbrvtNmbMmMHgwYNbNUdzYyDJ47Ls//td+E3gjstrYw+zrMLFE2sSkYCf9Kylf5afB5Ym8+FeN2MLj8VyTbtGrmkXiPEXKxOZ0q6RJJfFv3Z4eW3sYX64OIVqn8SaAy76ZvpI0CLoDdnWuVCxCbK7nvCwy6XRs1MZqzZuRpEkuiXUsbwm2aEghZPF4gKrpKSEF154gbi4OEzT5NChQxQXF7fpHEcXbG6R7AmtPStgw+vQY+oJD0uSxLiRQ/jzm++iKAq9E2vZ1uilyTz38WAhNGJxZ4+iKMydO5ePPvqIe+65h/nz5yPL9tRosSwLywqszkSyJ/R0VA6qudSmdKXjpB9DwYDTPs+yLPZ8U8E3ze6wXEvHgnDa2dOqlfqyZctO+Dw1NZVnnnnGloCAYLKiWfZQLyeekvQwTpNsOfack5MtxydkTnqNJGOgHhvrNMmVk8eyJGeKXB29wFqmiWWZWGbg45a/MCTJAslEklouwrKELCtIioIsySiKgiTLyLKCrMjIshr4v6QgKS2PyzKyoiLLMjmF7c4Yi2ma7D9wkAM+N6KyknNicWfP008/zcyZM3nqqadQFIUhQ4bw5JNPMnfu3NMWkP/DH/5ATU0Nzz//PM8//zwAL7/8Mh7PmQs4+n1HC8Tbn+wZU9DMyLzAPN/Uy2R4TB7tV4Mig8+AA40y6Z7Tb5XecEjly2qNR/rVAuBRLZoN0E0JGXhzu5ffDo20wq5WoDPXtX885Ssjh/Rj9aYtAHSOa2BdbSLNouhgWKhpir06Sq+++iqzZs1i1qxZ7N27l9tvv53vfOc7TJs2rc3mCF6LQrDLUDjJ/Eeh05XgOrF1bruiAjqWFvHVzj24ZOiXWMsnohV72IjFZM8vf/lL/vSnP/HII4+QlZXFv//9b371q1/ZNp9liZ09oWIgc0jNpUIrpEIr4qCai27JdO4xCIoGnfF1+ysPUlNXz95mUUjeKRG3s+eJJ56wO44THN2YsixhfEjmCyZSLOtYIsUysUwTCQlkkKRAvQikwPEBWZaRjiZIZAVZVZClQCJFkhRk5WjyRGlJpASSLYqiIEsSkqqiSIGvtzYJo7lcKKoLzeVCVTUUzYWmuYJzKKraMk7gNVIb7PA5nf2Vh2hqaqbSl2jL+ELrHI7BnT3Z2dn87ne/O+Xxm2666bTPnz59OtOnT2/1+KZp4vc1oykyCqE5KqTK8LPPkvlgj5vfDTuCIsPeeplbP0wjwWVRmnT6hfSLnyfww27H6tfc3rWOnyxJ4bLCJmbv9DClXSP/szmefQ0Kt5TX0y4pQo4+bZoFo34OaScmnOO8XrqVt2fDli/RZOgSX8+aOnENCgc1MbjA+uc//8k///lPAPLz83nrrbeYOnWqLckesbPHATV74dNn4NKHTvnS5ZcO4/f/9w8soDyugc318RzSxVGJcBCLyZ7y8nLuvPNOvvrqKwzD4Cc/+QmFhYW2zHX8DmqxY6TtmUgcVrOpUIuo0Ao5oOWjo6L7fSQmp5GXnU9mXjHtu/Y+6zgbt36FpqnsEfV6HBNxO3sWL17MM888Q3V1dTCjC7BgwQJbgrIsCyzrDLtSlGOJkeMTIsGkihxIdLS89tjzlRMSNMrRXS8tn6uahqoFkiiqy93y/8DnJ45xbKxYtXX717hcLirrxJsbJzX4ImTx3obsvhbpfh+WaSHLod2p8OTgav5fo8zUeen8+4qD5MebzJt4kNe/8vKfq5N4cvCJbeBrfBLba1QGZR/7ZdIv00+/zCPU+SVmLE9icPc6Fu1zcU+PWmauSuI3QyKklbxlwKfPwsRnT/nSqCED2LB5G0gSXRPq2FAfjy529zguFmv2+P1+XK5jDQo07ey/D/1+Pw899BB79+7F5/Nxxx13MHr0mYtrAviaAkke1bL/79cwYfryJHbUqigSPDGwGp8JDy9PxgI6peg83Dew6/AovwkPLUtmb72Cz4A7utYzuqCZRd+4+N2GBPLiTZ4ZegRZgl+uTOS2Tg0UJETQ761Pfwe9b4KUExfOKclJ9OnehRXrNgZbsf9btGIPC7GY7Hnvvfd44YUXaGpq4rXXXuP666/npz/9KZMnT277ySwLWnb0+CWXSERfJBOJI0pmcOdOpZqPX3Kh+/0kJCWTnZ1PZl4hxWXdSUhq/Q7CPfsqqDFU6gxRasMp9c3hs+O5Vd8Fv/rVr3jggQfo2LGjbbtFjnfljT8MyTzChak4eAiQOCA6cTnKNGNvC63d1yJfcxOmaXABtesvyNs7PFQ0KPygaz1e1UKSLH60OIUZ/WooSTSIVy1k6dR/5xWVLobknH5n14ub4vlel3qadAlZChy0bNAj7Hq69u8w4gFIyj3h4aTEBMo7lLJ1+048skWnuAY21ic4FKRwVJM/9rqyjBkzhltuuYUJEyYgSRJz5849a/Jm9uzZpKSk8NRTT1FVVcXVV1991udbloW/uQlkGdmyP0FyIfXDZn/tJcVl8tTgaqqaJa5+P4PRBQf425dx/O+lVfxuQwJbqlQUGRI0K7ISPQB6I8x/BK7931O+NHb4QDZt/ZKmZh+5bh8lnka+bvI6EKRwPN/JHQ1iwMsvv8zf//53brzxRtLT05k1axa33nqrPckeKVCtBwLJHuH8HVHSqdCKqFALqdQKaJY86H4fcQlJZOQUkJmdT1FZN5JS0y/ofa6u6+zZV8Ge5ngbohdaywijNVqrkj2pqalceumldscSJBI94a3y4GGO6Co+cUfdUXoYXUhCxe5rkWkYJ+wYsttlhc08uDSJG+anoZvwUJ9a0twmDyxNRpMtvKrFrwYE2i//9LNk7u1RS168yY5ahYL4UxdOe+oUavwynVN1TAv2bVL4/sep3Ns9wtqVG83w2X/DuFPbx146uB+bt21HURS6J9TxeX08pthO7igjhD8z4eL+++/n/fffZ8WKFaiqys0333xCp8CTjR8/nnHjxgU/V5SzF/U1DQPDMFBkOSS1MS6kftj4wibGHbfpRWlJTMerFo26RKMu4VUt/ntjAo/2q7H9z2CLjW/CgO+fUh9DVVVGDu7Hu/MXoaoqA5Nq2N3kwRDXIkfF4k0wWZZJSDh20yMrK8u20weKoqCogV2MItnTOjVyanDnToVWSJPkRff78MYlkJ6dT0ZuAUUdupCSkd0m698tX32NbhjsbTpzbUrBfhGX7Onbty9PPPEEw4cPx+0+dv6vf//+tgUmhKem5mYOVVVT6Us695MFW8XiAivarkVxqsWzw049XvXa2MOnPPbr445y/UfnhtOOV5Bg8Iv+gUWVLMHvh0dagebj7Fp62ocz09PoWFLE9t17iVdMOsY18EWDuIPlpFhcYPl8PkpKShg/fjyzZ89m1apV9OnTh7S0tNM+Pz4+8D1aV1fH3Xffzb333nvW8U3TDPY/kAjNboXzrR8W39Lpr84vcfcnKdzbI5BUvrNrHb9alUSXND+76hT6ZPh5d6eHzUc0ri5tpHdGhB21ef8B+N7CUzqd9u3ehVUbNnPgUBWJqkG3hDrWiTpijorF90UdO3bkL3/5C7qus3nzZv72t7/RqVMn2+bTNBd+vw9dEvVgTqdOTgomdirUQhqVRHSfD5fHQ3pOAe2y8yls35n0nHxbNjd8uWMXiqKyT5y+cFQ4XYtalexZv349AJ9//nnwMUmSePXVV+2JSghbX3z1NZIsUR7fQFnc6Recgr1yMtP5j29dHZM74EJ1LYq9v9nwYkkK0uW/PuPXRwzqy9YdO1FVleEp1QxLjpB6RFEm3uvhx9+7MSavRffffz8FBQX4fD5+//vfM2nSJB588EFefPHFM75m3759/PCHP+Tb3/42EydOPOv4R5tFhNr51g/bVy/zw09S+XaHBiaWBOp3tE82eG74EQwT7v00hV8NrOahZck8O/QIdyxK5eWRVSH/c10Ud9IpiR5oacU+Ygj/98/ZKKpC/6Ra+iXWOhCgYOgGM378/ZispzljxgxeeOEF3G43Dz30EIMGDeKBBx6wbT61JdkjdvYENMgJVKjHdu7UK8noLTXdUrPyKMoJJHcycgtD8v25Z18FsgQ35+y3fS7hVE1Nzdz3g5tIS0l2OpSgViV7/vznP9sdhxAhdu3dj24Y6EaEnb2PIn5dj8nFFYhrUawwB/wAJb/vGb+en5tNcUEu23ftDWFUwsk0xb6uj+Fuz549PPvsszz11FNMmTKF73//+0yZMuWMzz948CC33XYbM2bMYPDgwecc37Ks4w5v2f93fCH1ww42ytz2URoz+tYwOOfUziP/+MrL1e0CbeNNK/CnaIyw+mGWrCJNOHPiuaQgj/IOpWza+mUIoxJOZsZgrZ6j5s6dy3333cd9990XfOyvf/0rN9xwgy3zqVogyeOTYvOYUKMUR6VW2HI0q5BaJQ3d70dVVdKz8sjLySe/tIycwnYhTz7W1TewZ18Fmks00HGKXw+/nautSvbs3buX6dOns3fvXv76179y33338fjjj1NQUGB3fEKYGTdiCCMH93M6jJimqmev9RCNHn74YR577DFuuumm0y4u22xnT8u2SytGF7DhoDkuD/eYGed83o1XX0lT8+mLVAuhca66M9HMMAwOHz7M/Pnzee655zhw4ADNZ/l+/MMf/kBNTQ3PP/88zz//PBAorOrxnHvBFIoWxxdSP+x/t8RT45N4flMCz28KjPPyiMN41MDRruWVLp4ZGtgJlOkx+db8NL7dMbJ2BJv9/gMl6+xHYq69fDRXjBoWooiE05EkKeZ29fzpT3+irq6O1157jb17j934MAyDd955x/ZkT4McG80RmiUPlVpBsB16tZqBoevIskRaVh4dsvPJK+5AbnEHFNXZ7ldxXg8/v/t7jsYgQEJ8nNMhnKBV35UzZszgu9/9Lk8//TQZGRlceeWV/OxnP+Ovf/2r3fEJYcbl0nCJjLEQYtOmTQPgrrvuCsl8OhomEnIICqMKx1hIuKb+D2jn7mqjaSqaJtqKCs747ne/y9SpUxk1ahRlZWWMGzeOe+6554zPnz59OtOnT2/1+JIkBVM8fsmFatnbxvVC6odN71vL9L6nP7aUoFnBRA/ALwdEXoFm3Z2KOurn53yeqqokJohrkRBaJSUlbNy48ZTHXS4X//mf/2nbvJorkOypV6KzdqdPcnFALQju3KlSsjBMAyxIzcyhXU4+OUUdKCgtQ9XCaz0kyzKJCaKGoXCiVv12qqqqYtiwYTz99NNIksTUqVNFokcQhJDp1q0bENiu/PDDD5/wtZ/97GcMGDCgTeaR5JZjKZKEX3LjtpraZFyhdXzdb8BdMtTpMAThnCZOnHhC3Z333nsPv7/ttm8fvQ4B+CU3XiuydsREA2X8r8ATnQtaIfKNHDmSkSNHMmHCBIqKitixYweGYdCxY0dUG3eYeOMCO3rq5ej42dBROaDls18rolIt5LCajWFaWJZJSno2JTn5ZBeUUtShSzDRJQiRpFVXA4/Hw/79+4PHJ1auXIlLfMMLghAiP//5z9m9ezcbN25k27ZtwccNw6Cmpu3uGLvcHmQpsBXcJ3lEsieEmj2ZuK980ukwBKFVPvzwQ5555hkaGhqwLAvTNGlsbGTp0tN3kTtfquZClo8le4TQ8mf1QOtlzzEYQWhLDQ0NjBs3jpSUFEzT5ODBg/z+97+nZ8+etszniQ90nIvUZI+OykE1l0qtkP1aEYfUHAxLwjQMUtIzKczOIzu/lOKyrrjcsVmXSIgurUr2PPDAA/zgBz9g165dTJ48merqap599lm7YxMEQQDgjjvuYO/evcycOZMf/ehHwccVRaF9+/ZtNo/m9iApR5M9YoEVStqUF8EdGzUAhMj3xBNP8Nhjj/HKK69w++23M3/+fBobG9tsfEmSUDUXpmnik10geiKEjIWENvnZ03bgEoRwM3PmTH77298Gkztr167lscce44033rBlvriEJCzLolFOiIjj7gYyh9ScYLesg2oeBgqG309SagaFOflk5BZSWt4Dtze8aq0IQltoVbKnoKCAN954g6+//hrDMGjXrp3Y2SMIQsgUFBRQUFDA7NmzOXLkCI2NjViWhWEYbN68uVXdbVpDlmU0l7tlgeUWC6wQae50De6Oo50OQxBaLTExkUGDBrF69Wpqa2u5//77ufzyy9t0Ds3lprmpUezsCTGjx7dQ8/s4HYYgtEpDQ8MJu3h69ep11mLxFys1Mwfd70dzuWiUE4g3T1+3yykmEofV7GA79ANaPjoqut9HYnIaedn5ZOYWUVzenbiERKfDFQTbtSrZc/XVV9O5c2cmTZrE6NGjRaJHEARHPPfcc/zpT39C1z3e0GsAACAASURBVHVSUlKorKykW7duvP766202x9EFVqy2FQ01nysV9+TfOh2GIJwXj8fDjh07aN++PcuXL2fQoEFtWrMHAke5AtcikewJFUONRx33mNNhCEKrJScnM3/+fMaMGQPA/PnzSUlJsW++tExo2c1TraQ7nuyxgColM7hzp1ItwC+50P1+EpKSyc7OJyO3gOKy7iQmpzoaqyA4oVXJnoULF7J06VLeffddnn76aQYOHMikSZPa7G66IAhCa8yaNYuPP/6YmTNncscdd7B9+3b+9re/tekcmhZI9jTGSFtRp6lX/zd47XtjKgh2uPfee3nmmWd46qmneOmll/jHP/7Btdde26ZzaK5AkqdJXItCRhozA+IznA5DEFrt/vvv57HHHuPnPw90jissLOTXv/61bfN54uKD16YqJZM8/9e2zXUmR5T0QLcstYhKrYBmyYPu9xGXkERGdj6ZOQUUlXUjKTU9WG9WEGJVq5I9siwzZMgQhgwZwrJly3jyySf50Y9+xKpVq+yOTxAEISgzM5OEhAQ6duzIli1buOyyy/jNb37TpnMcfRNTJye36bjCqZraT8DT+UqnwxCE85aamhqsXfjmm29SXV3Njh072nSOY9eiyCyEGmn8qR3QBnzP6TAE4bw8+uij+Hw+vvOd73DVVVeRm5tr63ySJJGYnEZt9WGOqFm2znVUjZwabIVeqRXSKMWh+3144uLJyC4gLTuPkrJupGRki+SOIJykVcmezz//nHfeeYcPPviA0tJSbr31VsaOHWt3bIIgCCdITEzk7bffpmvXrvzlL38hKyuLpqa27ZjliU+AQxXUKWK3iZ38aiKea/7b6TAE4bysWrUK0zSZPn06M2fOxLICxxl0XefRRx9l7ty5bTbX0WKh9YpI9oSCNvlZkBWnwxCE8/LWW2+xc+dO3n33Xb7//e+TkpLC5MmT23yn4fGSUtOprT5MlZppy/h1clJLcqeICrWQRiUR3efD5fGQnlNAaXY+Be06kZFbIJI7gnAOrUr2TJ8+ncmTJ/Paa6+RkSG2twqC4AzTNKmqquKqq65i4cKFzJgxg3vvvbdN5/C2tBUVO3vspUz8L9uPSxxsPMiBhgO2ziGcXaonlZz4HKfDaDNLlixh+fLlVFZWntCVVFVVpk2b1qZzHS0eKq5F9vOXT0QrGWbb+A3+Bj7c/aFt4wutc3np5ciS7HQYba64uJhbb72VoqIiXnnlFV566SV7kz1pGez9ehs1cho6Kir6RY3XICe0FFQOJHjqleRAEWhNIy07n6KcQHInM68IWY6+fz9BsFOrkj1vvfUWe/bsYePGjQwfPpxvvvmGwsJCu2MTBEE4QXV1Nddddx0ADzzwgC1zxCcGFlb1ShIWIO4Ztb3GwhF4e061dY4mvYlb5tzCrtpdts4jnN3Usqk8PPhhp8NoM3fddRcAb7/9NldddZWtc3njAy2OG+TEiGhxHKkMxY12+ZO2zvE/G/6Hlze8bOscwrmNLxkfdcmeDz74gHfeeYd169Zx6aWXMn36dPr0sbebXEZ2AbruR1U1jqiZZOj7zuv1jVIclVpBsKhyrZKG7vejqippWXnk5eSTX1pGdkEpiiJ22wnCxWhVsue9997jhRdeoLGxkX/84x9cf/31/PSnP2Xy5Ml2xyfYwG/68Rv+wP+P+9hn+IKPHf/x8c89+rhu6piW6fQfJablJ+Qzuji22lXLssyoUaMoLS3F7T7WoebVV19tszkSUzMwdB1UjUYpnjirvs3GFkBX4vBOfcnWOb7Y8QXPb3xeJHrCQLQtrI4aOXIk06dPZ9euXfzud7/jySef5IEHHiA5ue124aRm5mDofiQtPFscRwvpkvshOd+WsQ8fOcxbS97ilQOv2DK+cH4UKfoSB7Nnz2by5Mn85je/QdO0kMyZXVga/PiQmnPOZE+z5Akkd1raoVergfdZsiyRlpVH+6w88ks6klvcAUVt1dJUOAu/4WfdgXWsqlhFja/G6XBiWlFiEdM6te2u3/PVqp+ol19+mb///e/ceOONpKenM2vWLG699VaR7DkNy7LwmT78hj/4f7957GPd1E98/PikyknJlDMlX1rznGCC5mgcxz1mibuDUWF4/vCYS/bcf//9ts+RmVuAaegoqkqNkkacLpI9bUka/wQk2nes5/CRw7z0wUssdC0U27LCQLQme2bMmMHQoUNZv349cXFxZGVlcf/99/PSS22XyEzNyMEyA7+va5RUkeyxgT8hH23o3baN/++P/s3rh19HVy7umItw8SSkqKzv8txzz4V8TpfbQ0JiCk2N9VSqBZSz5oSv+yQXB9SCYFHlKiULwzTBskjNzKFdTj45Re0pKC1HDVGCKprpps7GgxtZsX8Fy/cvZ23lWpqMtq1nKVyYgbkDIyPZI8syCQnHWn9mZWU5emZSN3Xq/fUnJjNOs/vkTLtSLvY5JydQfKYP3dQDyRxL/EIXQkOJwUKSAwYMsH0Ob3wiqssFQJWaRY6+2/Y5Y0VT7kA8/b9j2/iWZfHWB2+xVFuKJYmkdjhwq+5zPykC7dmzh2nTpvH3v/8dl8vFj3/8YyZNmtSmcwRaHLdci5Qscv1ip1pb0yb+Bmz6Ht305SY+2/8Z33i/sWV84fzEaXFOhxBVUjKy2b97O5VaAX40Dmp5wXboh9VsDNPCskxS0rMpycknu6CUog6dg10GhQtnWiabD29m+b7lLN+/nDWVa6j3ixuT4SgcdhO2KtnTsWNH/vKXv6DrOps3b+Zvf/sbnTp1sju2M1q0ZxH3LLzHsfkFIRyoktjqagdZlklISqW+tprDarbT4UQNXXbjmfY/ts6xbO0y5lXNo8Ytti2HiyRXdHaSUhSF2tra4E6Br7/+us1vgkmSRHxSCvW11VSFqMVxLPEXj0Arn2DL2IZhMO/Teax1r7VlfOH8Reu1yClpWbns2/UVzXIcb6T9CMMC0zBITsugMCefrLwSSsq74XJ7nA414lmWxdaqrcGdOysrVlLrEzs9I0HEJHsaGhqoqKjA7Xbz0EMPMWjQIH72s5/ZHdspqqqr2PnNTnYdEne3BCEWd/aESnJaZkuyJ3q6CDluzKOQUmTb8NW11by14i22uLbYNodw/pLd0dlJ6q677uKmm25i37593Hnnnaxdu5bHH3+8zedJarkWiWRP2zIlFW3Sb20b/6PlH7GieQW1brEgCxeJrkSnQ4gqRR26sHrxXNKy8kjPziMzr4jS8h64vWIHVVvYXr09uHNn5f6VVDVXOR2ScAHCYa3WqmTP3r17efzxx7nvvvvsjues1m5Zy6erPuWQcghEoliIcW5FbIW1S1JaJt/s/JJaOQWf5MJl+ZwOKaI1ZfbEM/gOW+d4e/7b4vhWGIrWu+ndunVjzJgxLFy4kH379jF27Fg2btzIyJEj23Se5NQM9u38kho5DT8aGv42HT9mDboT0tvbMnR1bTUfrf+Ize7NtowvXJhovRY5JTUzh2/f9QieuHinQ4kKu2t2s3z/cpbtX8bK/Ss50HjA6ZCENhAO151W1+yxuwNOa7hUF7Iso7YubEGIahneDKdDiFpZeUVsXL4IVdOoUrLJFnV7LpghaXiufwVsLIy5auMq3j/wPlVucecr3ITDGx07fO9736O8vJxLL73U1nkycwvZuHJxS4vjDDLPs8WxcCrdk4460r7d6XM+nsNqdTW6JGo4hpNovRY5RZIkkei5CPvr9weSO/uWsWL/CvbVi2t7NEr3pjsdQuuyJqHogNMamqphWZaoVSIIQKY30+kQolZ2QWmwFschNUckey6COeIBFJvuoAPU1dfx1mdv8bnrc9vmEC5ctB7jAmw5tnWynKJ2HG2geVjNEcmeNqBc/p/gTjj3Ey/AV7u+YsnuJeyKE+UGwk2SWyR7BOccbDwYPJa1fP9ydteK95WxIN0TIcmeUHTAaQ2X24VlWXgtr9OhCILjMuNEsscumstFYkoaDXU1VGhFdGla4XRIEakptROeS35s6xyzF8zmU+VTTMm0dR7hwkRrsmfMmDG8/vrrDBo0CEU5diY/Ly+vTefRXG4Sk1NpbKijQiukvGnNuV8knJE/ty9aj6m2jG1ZFu8vfp81HvFvFI7SPGlOhyDEkCNNR1hRsSK4c2d79XanQxIcEA6nMCJqi0ycOw7DMNBkDbflpllqdjokQXCM2Nljr5T0LBrqaqjU8jFQUDCcDimimJISOL5lY3G6dVvWMWf/HA65D9k2h3DhVEklOy46O9o1NDTw+OOPk5qaGnxMkiQWLFjQ5nMlp2UGkj1qISYSMqIu1YWwkNEmP2vb+J+u/pRl9cs44j5i2xzChctPyHc6BCGK1fpqWbl/ZXDnzraqbVjiWh3zIuYYV7jITM/EMA00NOKteJHsEWKaSPbYKyO3kL1fb8OQNA6o+eToYlv++dAH34sru4tt4zc2NTLr01lscG2wbQ7h4uTE56DKEfU2o9UWLlzIZ599hsdjf7eI9Jx89u3ejl/2UKVkk27st33OaGT2uQUlp7stYzc0NvDh6g/Z5Npky/jCxStILHA6BCGKNPgbWFWxKtgOfcvhLRiWuCkonChijnGFi+SEZDRVAyDeiucwhx2OSBCckxHn/NbAaNaucy9WL5qL6nKx31Ukkj3noSmpFM/oB22d418L/sViaTGGJN5chatoXlzl5+dTXV0dkmRPcVl31i75EM3lYr9WKJI9F0DXklDHzLBt/PcXv89qaTU+SXRuDFeFCYVOhyBEsCa9ibUH1gbr7mw6uAndEkXYhbMTx7jOkyzLJMQl0NjcSLwZD863rhcERyRoCXhVUbvKTnEJiSSnZ1JfW80+rYRefOJ0SBHBRMY97RVQNNvm+PzLz3l/z/tUeiptm0O4eIWJ0bu48vv9XHHFFXTs2BFNO/a9bkeX0uS0DBKSkmluaqRCK6KrqCF23pTLfgFx9tRs2b1vN59s/4TtHlGTI1wpkkJuQq7TYQgRxG/4WXdgXXDnzvoD6/GZIpkrtJ4qqaS4U5wOI7KSPQBJ8UmBZI8l2v0JsUsUZw6NzNxC6murqVKyaJK8eKxGp0MKe3r/H+DK723b+D6/jzcXvcl693rb5hDaRjQne26//faQzSVJEunZ+Xyz80sOaPnoqKiIO8qt5U/vjNb3O7aMbVkWcxbNYY1rDZYk6nOEq2g+Uiq0Dd3U2XRoEyv2B4oqrzuwjkZdvOcTLlyaNy3Y2ddJEXflS0hIoOJwhUj2CDFN1OsJjezCdny1eS2KorLb1ZGOzSLBcDbN8QW4L3vU1jneXfgui1mMX/LbOo9w8aL5GFeou5Rm5RUHa4h94yqlyLctpPNHKgspUJRZlm0Zf+XGlSyrWsZB70FbxhfaRjQnnoULY1ommw9vZsW+wM6d1ZWrqffXOx2WEEU6pHRwOgQgEpM9cQkAItkjxLT2Ke2dDiEmFHfsyrIP3gZgl7tcJHvOwkLCNe2PoNlXw2Tbzm38e8e/2efZZ9scQtsR16m2U9KpB6sWvY+iaex2lYlkTysZXa5BLRpoy9g+v48Fyxew3iN+L4S7zmmdnQ5BcJhlWWw7si24c2dVxSpqfDVOhyVEsfLUcqdDACIw2ZMYnwiIZI8Q27qk29flSDhG1TQyC0o48M0uKtRCGqV4vJa483M6vp434y4aZNv4uq7zxkdvsNa91rY5hLYTr8VTmlTqdBhRIy4hkfTsPI4cPsBeVztxlKsVDMWLOuEJ28af98k8VlmraJKabJtDaBviPVNs2l69PbhzZ2XFSg43icY+QuiUpZU5HQIQgcmetOQ0DMNAUzTizDga5AanQxKEkBNvXEKnoF05Fbt3ICsKu9wdKW8SyYaTNXuzcV9h36IKYM6iOSzSF+FTRYHESNA5rXNYnFWPJrklHag6VIkuudjnKqHQ96XTIYU16dIHITHblrErDlaweMtitnq32jK+0LbEe6bYsLt2d3Dnzsr9K6lsFE0cBOeInT0XKDcrF7/fj6IopFvpNCCSPUJs8Sge2ieL4xGh0qFrX9Z8Mg+AXa5ykew5Dde1L4HLvt2WO/fu5J2t77DHu8e2OYS21S2jm9MhRJ2yHgPYsGwRqqaxy1Umkj1n4U8qRht8p23jz1k0h9Xu1ZiSadscQttI1BJFzZ4otb9+P8v3L2f5vuWs2L+Cb+q/cTokQQDAJbsoTQ6P3c0Rl+xJTUrF4w7UhMgwMtit7HY4IkEIrbLUMhRZcTqMmKG5XGTnl1Kx92sOqPnUy4nEm7VOhxU2mjpfi6f9SNvGNwyD1xe8zhrPGtvmENpe1/SuTocQdeITk8nIyefIoUr2utqLo1xnoU36LSiaLWOv/2I9SyuXst+735bxhbbVOV3sMowWBxsPBnfurNi/gl21u5wOSRBOq31K+7DpABgeUZwHWZbJysii8lAlGWaG0+EIQsh1TheFBkOtsH1nvtn1FYqi8JW7Oz0alzgdUljwudPwTP6trXN88OkHfOT/iCZV1MWIJF0zRLLHDrlF7ak6WIEuudjp7kT75o1OhxR2/O0vQ+sw2paxdV1n3mfzRO2wCCKOcEWuI01HWFGxguX7lrN8/3K2V293OiRBaJWy1PCo1wMRmOwByE7PpvJQJalWKrIli220QkwRd8xDr33X3qxaNAcL+NLTg66NS1EQ1x316ufBk2Tb+Hv27+Gdze+w07PTtjmEtpfmSRPHJmxS1nMAm1YuRlJUtnl6imTPSUxZQ7vyKdvG/3Dph6zyr6LeJQr1R4r+Of2dDkFopVpfLasqVgV37myt2oqF5XRYgnDeytPCo14PRGiyJy87j3Vb1qHICmlmGgeVg06HJAghI+5ShZ6iqhS068Tu7VtokuPZ4+pAsS+2C3M2dbgCT6cJto1vmiZvzn+Tla6Vts0h2GNgrj2troXAUa6s/BIO7t/DYTWHQ0o26UaF02GFj6H3QmqJLUNXVVfx8aaP2ezebMv4QttTZZV+2f2cDkM4gwZ/A6srVwfr7mw5vAXDMpwOSxAuWjjVLYzIZE+ndp1498N3kWWZDDNDJHuEmOFW3LRPEcWZndC571B2bN2Aqmps9fSO6WSPX0vCc81/2zrHh0s/5MOmD2nQRBH+SDMkb4jTIUS1Dl37ULHnaxRV5UtPD9LrP3A6pLDgj8tGu+Q+28afs2gOa7Q1GJJYjEaKnpk9idPinA5DaNFsNLO2cm1w587GQxvRTVF3TIguiVoi3TO6Ox1GUEQme+K98aQkpVDfWC/q9ggxpVdmr7Ap+BVrMnLyycwpoOpgBQe0Ao4oGaQYsZlolic9A3Fpto1fcbCC2Rtms90tzudHIpHssVdJpx6s/uQDfM2NfO3uTO+Gj3FZPqfDcpx2xa9B89oy9hc7vmDJ3iXs9oqmIJFkcO5gp0MQgJ01O3l0yaOsP7AenymuVUJ0G5g7MKzWarLTAVyonIwcAJHsEWLKiMIRTocQ09p37YNhBO5CbfX0cjgaZzQVj0LpPsW28S3L4o0P3mCFawWIBioRp0NKB7LispwOI6rJskxxx65YloUhaWx3h892caf48wdB16tsGds0TeZ+Mpc1btERMNIMzhPJHqeZpkndoTpWV6wWiR4hJgzJD68bXhGb7MnOzMayLLx4STQTnQ5HEEJiZMFIp0OIaR269cXjjQdgu7srjVK8wxGFll+Nx3PtH2ydY9GKRSyoW0CdXGfrPII9huYNdTqEmNCl3zAsM3CcaLOnHwaKwxE5x5QUtMnP2jb+4pWLWd64nBq5xrY5hLaX6EoUDS0ctnHrRn798q95/d3XSTfSnQ5HEEJiWN4wp0M4QcQmezoUdcDv9wNQYBQ4HI0g2K9dcjsKk0SHGyfJskxxWeCOuimpbPb2dTqkkJIn/BoSs20b/1DVIf619l98qX1p2xyCvcLtjla0ik9MIq+kIwCNSiI73LFbuN/q9x+Q1cmWsevq61i4diGfuz63ZXzBPiMLRqLIsZsEDQf52fk0NTXh0lzkmDlOhyMItitNLiU3IdfpME4QscmevKw84lvusBcaYgEsRD9xhCs89Bg0CqnleNE2Ty+aJHtqRISbxvwhKH1vtG18y7J4c/6bLNOWYUmi1WokSnWnMiBngNNhxIzuA0YGj5Vu8g7AjMFzj7o7BWX0z20bf87iOaxWVuOX/LbNIdhjfOl4p0OIeanJqaSnBnb05Bgi2SNEv3Dc3RyxyR5ZlikpKAEg3Uon3oyt4xRC7BFHuMKDxxtHSXn3YL2Mzd7+TodkO1324J36sq1zLF27lA+qPhBHJSLY2OKxYVWUMNpl5hWSXVAKQL2Swk6XPbtbwpky7lfgSbZl7J17d/Lpjk/ZoeywZXzBPkmuJFGvJ0zk5+QDgbVanCk6ownRLRwbVERssgegvF05uh64qyV29wjRLNWdSq+s2CwIHI56DRkbvIe+1dOLRim638BIlz0GyfYdlz1Sc4RZK2bxhesL2+YQ7DehdILTIcScHgNGYOhHd/cMjKndPf6sHki97dltaFlWoNW6Z40oFB+BRheNRpM1p8MQgNKCUgzDQEKi2Ch2OhxBsI1H8dAvp5/TYZwiopM9XTt0xe1yAyLZI0S34QXDkaWI/nGNKnEJiRSXdwvu7tnkHeR0SLZpyuqDMvB7to1vWRazFsziM+0zcXwrguXE59A3O7ZqWIWDnKJ2ZOYG3v/UqOkxs7vHQkKb/AzBM7VtbPm65SyrWcZh+bAt4wv2Gl8ijnCFi+5l3dHUQOKtxChxNhhBsNGoolF41fAr7RDRq0dFUSjJLwHE9kAhuo0oEPV6wk3voZcdV7unJ0eU6Os0YcguPNf/0bYFFcDKjSuZd2AeR+Qjts0h2G98yXgkG79PhDPrPnAEhh6oKbMubhg60X+UzujxLci3J7nY1NzE/JXz2eDeYMv4gr1S3akMyBW1w8KFqqq0K2wHQIqVQoqZ4nBEgmCPqzpc5XQIpxXRyR5oOcpl6EhIFJpid48QfRK1RIYXDHc6DOEkcQmJtO/cC8uysCSZVXGXOh1Sm7NG/hzS2tk2fm19LbOWzhKdbqKAOMLlnPzSMjJziwBoUJL4wtPb4YjsZajxqOMes238uYvnsprVNEvNts0h2Gdi+4midliY6V7eHX9LQloc5RKiUW58LgNzBzodxmlFfLKnW8duuFQXII5yCdFpUodJYbktUIA+l0zA7fYAUOEqZrerg8MRtZ2mtC6ow+62dY5/zf8XS5QlmJJp6zyCvbqmd6VLeuy2/g4HfS8Zj3m0dk/cIBql6G1aIY1+GOIzbBn7m8pvWLxtMdvUbbaML9hLQmJa+TSnwxBOUl5aToI3AWhJ9ogT20KUmdR+UtiW2wjPqM6DqqrBo1wZZoboyiVEnallU50OQTgDzeWi28ARmLoBwOq4kVFxhMKQVDzf+hPI9v2KWLdlHXP2z+GQcsi2OYTQ+HbnbzsdQszLzCskv305lmWhSy7Wxg1zOiRb+FPaIw+wp4aYZVm8v+h91rjXiPphEWpI3hCKkoqcDkM4iSzLdCgJ3AyLt+LJNDMdjkgQ2o6ExOQOk50O44wiPtkDUFZaFqz0XqaXOR2OILSZ/jn9aZdi3zEa4eKV9xxISlY2APVKMlu8kV+k1hz6E8gst238xqZG3vzkTTa5N9k2hxAaqe5UUQw1TPQfeUWwbtIOd1cOqrkOR9T2tMnPgmJPQn3d5nV8dvAzKpVKW8YX7Cd29YSvXp174fcHjnKJQs1CNOmT3YfCxPA9XRQVyZ4e5T2CXbnaG+1Rrci/sy4IAFPLxa6ecCdJEv1HXoFpBHb3bPIOpEZOdTiqC9eU3AHt0p/ZOsfb89/mE/kTDMmwdR7BfteWXYtLcTkdhgAkJKVQ1nMApmmCJLEs/jIMFKfDajP+siuh1J76dX6/n3lL57Hevd6W8QX75cbnMqJQNLMIV0W5RaSnBBpZFBvFaJbmcESC0DbCtTDzUVGR7FFVlc7tO2NZFhoa7Y32TockCBctw5PB6KLRTochtEJ2fjFFLdcgQ9JYmjAek8jrTGQi477+f227cw7w+Zef8/7e9zmgHLBtDiE0FEkRd9LDTO8hY/DGB2pjVKsZbPQOcjiitmHIbrQrnrRt/PlL5rPKWEWD3GDbHIK9ppZPDduaGULgxlj7ovbBtVoHPXpqHAqxK06N47Liy5wO46yi5qo4vN9wTCNQ5LNML0OyIm+hJQjHu6bsGjRZ3PmIFAPGTELVAjscDmp5bPH0czii86cPvBMpt6dt4/v8Pl5f9Lq4ex4lRheNJjs+2+kwhOMoqsrAUVcGdxp+7h3AYSXy62NIl/w/SC6wZexDVYdYtGURW7Qttowv2C9BTRA7oSPA4N6DsaxAPaxyvRzZipplqBCjriu7jjgtzukwzipqfspSklKCxb8SrATyzXyHIxKECydLMteVXed0GMJ58Hjj6D9iQrAjzvq4IRxR0h2OqvWaEopwjZ1h6xzvfPgOn/AJuqTbOo9gPwmJ7/Wwp1CucHEK2nWiuKwrlmVhSXLLTsPIfbvnT8hHHnaPbeO/9/F7rNHWiK6AEeyGLjeQ5EpyOgzhHFKSUuhY0hEAL15Ru0eIaC7ZxXe6fcfpMM4pcn/7n8agnoPQWxZa5bp9xUUFwW4jCkaQE5/jdBjCeWrXpRf57cqwLAtTUvksYUJELLIsJNzT/giq27Y5vtjxBf/++t/sV/bbNocQOqOKRtEprZPTYQhnMGjMVbjdXgCOqFl87h3gcEQXTpv4G9uuTZ9/+TlL9i1hr7LXlvEF+8UpcdzU5SanwxBa6ZL+lwTXap31zqINuxCxrul4DRneDKfDOKfwX4Wch9LCUnIzA90nsswsUs3ILZIqxC4Jidt73u50GMIFGjJuCm63B4AqNZsN3sEOR3Ruvt63IhXatxj0+/289fFbrHOvs20OIXQkJH7Y64dOhyGcheZy0f/SKzBaFlUbvIM4EIHdufzFI6B8gi1jG4bBTb8ovgAAIABJREFUvE/nsc4jrkuR7IYuN5DsTnY6DKGVcjNzKc4rBiDJShInMYSIpEgK3+3+XafDaJWoSvYA9OnaB6PlrLrY3SNEorHFY+mS3sXpMIQL5PZ46TfycgwjsMja5B3IXq2dw1GdWXNcDu7LH7d1jjmL5vCx8TE+yWfrPEJojC0eS8fUjk6HIZxDcVlXijp0bjnOpfBpwpU0SR6nw2o1U1LRJv3WtvE/Xv4xy5uXUyvX2jaHYC+P4uGWrrc4HYZwngb3GXzi7h5BiDCT2k+KmBMYUZfs6d2lNwlxgU4UxUYxSaY4wytEDhmZu3rf5XQYwkUqKe9OSXn3YAvkJQkTqJPD786jhYTrupdB89o2x449O3j3y3fZq4pjEtFA7OqJLEPGTQl252pQkliaMCFyTk0MuhPS7emuWlNXw8L1C9ns2mzL+EJo3NTlJrGrJwKVlZSRnR4o7p9pZpJhhP9RGEE4Skbme90jp2Zh1CV7ZFmme8siS0amt7+30yEJQqtd1eEqSpJLnA5DaANDLruGpJRAgWa/7GFx4kR07GtpfiGau05DKr3EtvENw+CND99gtXu1bXMIoTWhdALtUsJ3p5pwIs3lYvjlU4MdcL5xteNzT3+Hozo33ZOOPPJnto3/3kfvsUZdI4rFR7BkLZnbut3mdBjCBRrQY0Bwd08PvYfD0QhC600onUBhUqHTYbRa1CV7AEb0H4HHFdiqnGfmkWNExjYrIbZpksadve50OgyhjSiKwqWTb0BRAwmeKjWblfGjHY7qGJ87A8+kp22dY+7iuXzk/4hmqdnWedqaZVro7+r4X/Xj/7Mfq+rYXghjk4H///ynvsaw0Ge3vOYVP+bWQGcf8ysT/yt+/G/6gwtufa6OdSRi9lcEuWQXP+77Y6fDEM5TZm4hvYeOCdbvWR83jEo1vOtkKBOeAHeCLWNv372dJbuXsFPdacv4djjdNck6YAU+f9WP/r6OZZ56TfH/0Y//L4H/9HcD//7GWgP/nwKvOUp/W8dqjqxr0t197ybBZc/3iGC/Xl16kZKUAkC2mU2BUeBwRIJwbjIy3+/xfafDOC9RmezRNI2hfYcGa/f09vdGsiSHoxKEs/tW52+RHZ/tdBhCG0pMSWPQmKuwWq5F2z3d2Oru6XBUAeqUF8CdaNv4u77ZxbtfvMsudZdtc9jF2hZY9Gg3ayiXKOjzA4sis8LEXGuetnuIudEEb+A16jQVfV7Lwmq1gfotFSlRwqqwMCtNcIOUEnm/k77b7bsRc0ZdOFGXvkMpaOkUaEkyixMnUSeH5zF3f04fpJ7TbBnbsizmLprLGs8aW8a3y+muSfrHOspIBe1mDfzHnhN8jd7ymhs1tBs11CsDNx7MDSbqLSpWrYXVaGF+aSIVSkjuyLkmlSaUMqXjFKfDEC6CJEkM6TMkuLunt783shWVy1IhikwrnxZxu5uj9qdqUK9BpCWnAZBipdDOiKx/GCG2eBVvRJ3/FFqvuGMXyvsMxmxJ+KyKH8VuzZ46FK3VVDYJuewy28Y3TZM3P3yTle6Vts1hJ7lcRrlcAcCqtpDiJawGC2OhgTJWOf1rOssolxz3tZbfrpImgR/wBz42PzNRBp1+jHCW4c7gtu7iyEQkG375NOLiAwneZjmOjxKvwSfZ09L8QllIaJOftW38T1d/ytK6pRyRj9g2hx1Od01Sr1GRi2Qsw8KqtyD+xNdYFRaW38L/dz/+v/ox9wZ2G6IBOmACEhjrDOTekbUceGTYIyhy5F1HhRP17dqXnMzADYQEK0E01hHCWpKaxF19Iq+uamRd3c+DJEmMHjI6mDHu7u+OaoVXvQxBOOq27reR4klxOgzBJn2HjyO7oCR4V31J4hWOtUH2uVLwXP07W+dY8NkCFjYtpFFqtHUeO0myhP6OjjHPQO4ko7+no45RkVynv/stuQJ3xq1mC/0tHWVEYCGiDFPQ5+lIKRJWlYWUL2F+bqLP0TH3mKH8I12UR4Y+gkeNnE5OwqlUTWPkpBtQlMB7oRo1nUWJkzDC6K2g2ftmyLWnfkdjUyMLVy9ko3ujLePb7eRrkiRLWNUW/pf80ABS2knXJg2UgQrq9SrqeBX9X4GjXspQBf1tHblcxtxkovRUMD8LXJOsQ+F/lOuywsvom93X6TCENiBJEuOGjQuexOiqd8Vr2dcwQhAuxv0D7yfRZd+OeLuEz294G3Rq14mS/BIAvHhFez8hLOV4ckTr0CgnSRKXTr6RpJQ0LMvCkDQ+TryaGjk15LEok38HXvvm3XdgH7M3zmaHtsO2OUJFnaii3a6hv6FjVVjo7+uB2hYHLfQPTi3satVY6H/VkbvLKF0DyR4pQ0KboiEPlgN30LvKmNtNlHEKxqdGqP9IF2RI9hBGFo50OgyhDaRmZjNswnVgBRKNlVoRyxPs2+V3PnQtCWXso7aNP2fRHFZLq/FJPtvmsFvwmvSejuWzkJIlXHe4kPvIGAtOvJ5IaRJyNxlJkpDSJSSvBHUgF8po12nInWWs3RZSqoRVZ6GMUDA+Ce9rUrwSz4ODH3Q6DKENFecXU1YaOGKqodHDL4o1C+GnS0oXJref7HQYFySqkz0Alw27LND+GOikdyLOjHM4IkE40eMjHserijsZ0U7VNMZce1uwDbJP9rIwaQqNUuiuSU2ll6F0te+XlWVZvDn/TVa4Vtg2RygYGwyMJS2LHg2IB+0HLXUvrlKRMiTUsSfuFLXqAscllEsVlJ6nHi8w15goPVoeP3rzPALWnG7JzS+G/8LpMIQ2lF/akX4jrwgeLd3h7soG72CHowLlskchLs2Wsffs38On2z/lK/UrW8a32ynXJAn0N3Wswy0XE1fgseOZ68xgAsiqtQIFmI+rZ2wsMZAHy1h+K/hayxfeO3seHvwwGV7RpjvaTLhkArIcWJKWGqWkmfZcBwThQkhI/HL4L5GkyKlrdryoT/bkZObQpUMXLMtCRaWvX2z9FMLHpOJJ9M8J/za4QtvwxsUz+qqbUVUNgHolmYVJU2iS7E/2+dUEPFOet3WOj5Z/xIL6BdTL9bbOYze5XMbab+H/sx/9NR11rIqknv6XvD5bx6q2AguxJjA+NYLdbyx/YOFkNVtYuyzkjjKSV0KKl9Bf1ZF7hf+v4J8P+rkoyhyFynr0p3PfIZgtR903xA1hs8e590f+tE5IfW+1ZWzLsgK7elyrsaTwTmacyemuScpwJdCh6y9+zA0myshAMvnoNUnuJUMTgW5ds3TUK1UkOXAds45Y0ARytoyULQV2Jf5TR+kXvnVwBmcO5or2VzgdhmCDpIQk+nXrh2maSEj09fcVjXWEsHFdx+soT4vcelKSdbQXbBRraGzg2f97FqvlduoybRnb1e0ORyXEujQ1jTlT5xCnid1msaZy704+nPUqZsvlN1k/wOia1/FY9tW4MSf/Abn3t2wb/+Dhg8x8YybzXfNPucMsRKYB6QP445V/dDoMwSaWZbH43/9g55ebUZTAIr9P/UI6Na0OfTC3zYWiQbYMvXLjSl745AWWe5fbMr5gv3g5nveue480j9jxEa10Xee5vzxHY1PgfdBadS2btc0ORyXEuiQ1ifevez8ia/UcFf63FdtAnDeO4f2HY+iB7ax9/H1IMBPO8SpBsNcTI58QiZ4YlZVfzNAJ1wVzItVqJguSptp2pKuxYJitiR7Lsnhj/hss05aJRE+USJATeHrM006HIdhIkiSGXT6V/JIOwSNdq+MvZau7V0jj0LtcY1uix+f3MX/ZfDZ4NtgyvhAajw55VCR6opyqqowaNOpYYx29O6lm6OsaCsLxHhn6SEQneiBGkj0AQ/sMpTC3MFgAbJB/kNgieBKr3sL3nA/roIW538T/ij+w/XeuzskbwCzTQp+n43/Vj/9//ZjbAnWRjLUG/j/50d8/VrxUf1sPnBUXgiYUTmBI/hCnwxAcVNi+E8OumMrRI8DVakZLwif+7C88T7rixTv15TYd82RL1ixhfvV8auVaW+cRQmfm8JmkesQb7WgnyzIjJ91AXnH7YMJnZfwotrlDUyTVULyoE56wbfx5n8xjlbUqojsDxroR2SMY336802EIIdCzU086lnTEsiwUFAb7BqNY4Xu0MNwcv46z6i38r/vx/zmwlrOqTlrHWRb6HB3//7UcO2+p/yXWccdcXnA5l5WERwODixEzyR5JkpgyfgpaS62MTDNTdOc6jmUEfugJ/PVgvGegjFXQbtbADeamE1sEmxtNMEG7WUO9Tg1eRMwNJuotaqAYYKOF+aWJVBhoSSwEpKgpzBg2w+kwhDBQ2K4Tl1xxPXJLxqdGTWd+8lTq5TbceXjZTEjKa7vxTlJVXcWslbPYqm21bQ4htMbljWNUySinwxBCRJZlRk6+kZyC0kBDC0liRfwYvvD0tn1u6dIHINGemlAHDh1g8ReL2aqKa1OkytayeWrMU06HIYTQ1WOvxusO1DFMtpLp6e/pcESR4ZR13IeB7p/aTRrKJQrWoZOSPV9YoIN2i4ZyqYK+IJDcEeu4gGwtm1+O/KXTYbSJmEn2ACTGJzJu2DiMlrtXYovgMcYCA6WPgpTQUryv1kIuCHx7yIWB9pzHs7ZbSIkS/n/40d/TkTu2fCtpgA6YgESg1XDvmPo2O6eZl8wkwSWOEQoB+aVlDL/i+mCV/1oljXlJ3+awknnRYzfl9EMd+N2LHudMLMvirflvsVRbGrGFT4UTFboKeXzU406HIYSYLMtcevVNZOUVBRM+q+JHsSbuEuz6yfYnFSMP/qFNo8N7i95jtWs1pmSe+8lC2NHQeHH8i6JbaYzxuD1MHD0xuFYrM8rIMUSTgHM5eR1n7jGhFvx/82NuMpGKTkzWmHtMpHaBx+R8GWtfy5VerONQUXl+3PO4FbfTobSJ2PrXA3p2PrZFUEYWWwQBY72BFCchtzv27SClSJg7A2+QzG0m+E98jdVgYVVZqFNVlEGBjhAAylAF/W0duVzG3GSi9FQwPzPR5+inZJVj0bUl13JJ4SVOhyGEmfzSjoyc+G1kKfAz2KgkMj/5er7RSi94TEN245lmb3HdFRtWMO/QPKrlalvnEULDg4eXr3gZl+JyOhTBAYqiMPqaW8gtLMU0Awutzd7+fJZwOYYNbxe1Sf8Fitbm4/L/27vz4LiqM+/j37t0S619l2VZiyXZli3v+4ZtQN4gJqyGAJMahkmYrZJ5680UgSKVzBbPDFM1LJOQzKRCJoEMIW/YCRjbbDbYBlveF2xLtiRrX6zNUnffvve8f7RpENiAbbWv1Ho+LpVUVLn7h0s6uuc55zwH2P/Rft5veZ9mozkqry+i74HZD1CaUep2DOGCCUUTmD1lduR2rgXBBXiV/F66kPPN4+gG4sFzpwctRcPebg/+SwHQ4j9VANLDLTpkHgffnf5dJmZOdDvGkBl1xR6AGytvlC2Cn+Lsc3BOOuEzmy2K0MshjBUG9nYb63cWJACfWVjRfBp6mY6maehFeuSsp16g47nNgz45vBtIS9dQfQpjuYG9zf78m48ik3yT+MGyH7gdQwxTeUWlrLztHuLifOGz1JqXd5Jv5FjcpY1P6pofQHrx0Ib8lN6zvTy38zmOeo9G7T3ElaMpjQ2LN5Cfku92FOEiwzC45qZvMn7SdOxzjVJPxU3m7eSbsbShm2xZJSuhrHLIXu/TQqEQm7ZvYl/cvqi8voi+NblruG3abW7HEC5as2wN6anh0xcJJDA/ON/lRMPX+eZxaEROXWgTNFTzZwo1cQzuw6NA07VRP4+blzaPP531p27HGFKjstjz2S2Ck+xJFIeK3Q3lIs+feMIfd3vQcjXMdSaqWWFeb+K53QMDoI8f/K2iFWg41ed2/rQ4aCmDtwfa79voi3SUpSK386jg6KgIn0+alsYvbvhFZOeGEOeTmZvP2jv/guTUdJRSKE1nV1IlVQnLcS7imit/1jTMxdE7HgHw/Kbn2W5slyMSMeKbJd+kckJ0Jt9iZNE0jSVrbmHq/KsiTZtbvEVsSrmdPj3lsl/f0T141kXvprc3d7zJLmsXZ/WzUXsPET3j48azYVX0mnaLkcEwDG5edXPkgpgCp4AKq8LlVMPT+eZxWtkn8zRVp9CyBj9D6uN0VPW5fqsNDlq2zOPS9DQeXfuo2zGG3KideU4omsCsKbMiBZ/51nyy7cvvkRErtAyN0O/CXdqJA70s/K1i/a+FshX6TB0UWL+ysF+zMdZ+chROdSnwg56ro+VqqB5F6NkQxtzReVzOozw8sfIJ0uLT3I4iRoCEpGSuu/Mvz/XOCI9PR31zeSv5lq90NbuteYi/40nQoze87zm0h42tG+k0OqP2HuLKmZsyl+8t+57bMcQwM2vJSuatuI6PL+PsMnN4PfVumjxFl/fCi78btV2HXT1dvHPoHY54jkTl9UV0ZWgZ/PrGX2PqpttRxDCQl53HsrnLBl3HXhgqdDnVyGBWmjgHHKz/sXBqHIzF4TlY6KUQqluhTdLABOt/LOzNNmblJz9zo3EeZ2Dw+MrHR/w16+ejqc/eqT2KOI7Dk394kub2ZjRNI0CAN+LeoE/vczuaiBUKfjjrh9w641a3k4gRRinFjk0vcOLQHgwz/Es43uljSe+r5IZOX/DvWcsewHPN96OWq3+gnw1Pb+Bl82VsLfa39Ma6IrOI525/Dq8p/RDE+dWdOML2jc9hnys+oxTTB96jYmDnRew3DLMScvH8n33giU7T3d++/Fuean2KerM+Kq8voidBJfCbtb9hYm7s9MoQl08pxe9f+z3HTh1D13VsbLbEbaFD73A7mogVCh6c+SDfmPkNt5NExajd2QPh2yfuuuEukhLCNyPFEcfy4HJpAiaGzC3jbpFCj7gkmqaxaNVNzL/6+sjV7H49iTdTbuOgb8F5b8jxp03Es+Lvoprrxc0vsk3fJoWeGJBFFk/f9LQUesQXKiybzJo7vk1icmrkpq79CUt5N/nrBLWLu63EvP7folboOXbqGO+ffl8KPSOQR3l4ePHDUugRn6NpGresvoXczFyUUhgYXBW4igTny3c6C/FV3Jx3c8wWemCUF3sg3L/n7hvuxmOGb4RIUSksDS5FV6P+n0ZcpmkJ0/jhtT90O4YY4SbNXMCq9ffiS0yO9PHZn7CUtz9zrMvRjHPHt6K3zfbg8YO81vga7UZ71N5DXBkpKoVfXvdLUhNS3Y4iRoDUzGy+dvdfU1AyKdK4ucFbxuupd9Fu5n2l17DyF6JV3BiVfI7jsHHrRvbG743K64vo0ZXO96d9n2UT5aZScX6GYXDXDXeR4As/8/jwsSy4DFPJcT9xeeYnzufvV/+92zGiyvjRj370I7dDuC3Bl0Bedh4Hjx8EIEklkaASaDAaXE4mRqo8PY+nb5EVczE0fInJTJg6l+72Zro7WtF0nT4jjZNxFSQ6PaTZHVgLv4sx8/aoZfAH/PzXy//Fu553pSnzCOdTPn529c+YPHay21HECKLrOsWTpmF6TFrqa0DTCOo+auIqsDHJDjWgn3fPYbgYbd79/yAxKyrZtu7aysv1L1PrqY3K64vo0JTGfePv455F97gdRQxzHo+HknEl7D+6H6UUPnykOWnUGXVc9HlSIYAys4xf3/Zr9Cj2uBwOpNhzTnpqOom+RD6q+Qhd10lX6Tg4tBltbkcTI0wmmTxz0zOkJUhDZjF0dMOgeNI0vPHxNNfVAOFmzLVGKekzriNj5f+N6q6eFza/wHN9z9Gr90btPUT0eZWXf1/07ywsXeh2FDFC5YwtIntsEU211VhWEDSdNs84GrwlZIWa8Kn+z/0dZ9630WdFZ5v82f6zPL3xabbFbZNC9AiiKY0/yfsT/vbav3U7ihghkhKSyErP4vDxw2iaRopKIU7F0Wg0uh1NjDB55PG7235HvDfe7ShRJ8WeT8nLySMQDFDfWI+u6+Q6uQxoA5zRz7gdTYwQqSqVX6z6BYVZcluAiI6svAIKSifT1lhLf18v2fmFzPr6X6IZ0dvO/NHJj3iy6kmOe49H7T1E9MU78fzT7H+iskKuWBeXJyk1nQnT5nG2p5Mzbc1ouo5fT6QmbiqgyAo1RhbbQ3FpmHf+L5jReah+ccuLbDy7kQ5DGraOFJrSuD3zdu5fez+aJtsyxFeXlZ6Fx/RQXVeNrutkqkziVTyNeqPs8BFfSbpK5+mvP01mcqbbUa4IKfZ8RklBCc0dzXSc6UDXdMY6Y/Frfjp1uWJYfLEklcRPl/+UisIKt6OIGBefkEjZtLmgwbT5K4j3Ra9RoWVZ/PfL/81b5luyaj6C+RwfP5r2I66bfZ3bUUSM0A2DwrIppGWNobm+hlDIAk2nxVPIaW8paXY7iU4v2vX/jlYwPyoZahtqeXbns1R5q2SiN0JoSuOOrDt48GsPSqFHXJKCvAL6B/ppaGmIFHx8yicFH/GlMlQGT655ksLs0bMoP6qvXr8Q27Z56qWnqG8K7/BRKHZ5dnHCPOF2NDFMJTvJPL7sceaUznE7ihBD6sXNL/LT2p/SaMo26ZEq0UnkH2b+A6tmrXI7iohRwYCf7W88T131UQwjfJzUsSy+Nr+YtCV/BlGY1Cul+PkzP+cZ/zNyDfMIoSudO7Lu4PvXf18KPeKyKKXYuHUjHx74MDLmVBvVfOD5QAo+4ryynWx+tvJnTBw3um79i+2ORJfIMAzuvuFuCvIKcBwHDY251lwmhCa4HU0MQylOCo8seUQKPSLmVNdV80r1K1LoGcGSnWT+Ze6/SKFHRJU3Lp7l677B8q/dgS8hCce2KZxQQdrSe6NS6AH4YN8H7OzeKYWeEcKjPNybc68UesSQ0DSNNcvWMG/6PELnbggstUtZYC1AU/L9JQYb44zhiWufGHWFHpBjXBek6zrTJk6jrrGOrt6uyJEuhZKmzSIi1UnlkSWPMH9idLaoC+GWUCjEL1/6JVuMLdia7XYccQmy7WweXvwwSyuWuh1FjBKpGdlMnDEfxw4xc0klpic6N1IGggGefu1p3vG+I+PTCJDgJPDX4/6a+1bfJ4UeMaTKisrC/VbPncZIV+kkqkQa9AbZ4SMAKHQK+dman1E2rsztKK6QnT1fwDAM7rrhLorzi7Ht8MPE9NB0ZlmzXE4mhoNcJ5fHrnqMeRPnuR1FiCG3cdtG3g69TUALuB1FXIISu4T/XPGfLChf4HYUMcoYhsHsq1YRn5AYtfd4/d3X2c1uGZ9GgHQ7nYcmPcQ9K++RQo+IilVLV7Fw5sLIXG28PZ6F1kJ0JdPc0a7EKeGX635JcV6x21FcIz8FX8IwDO5cdycTx0+MDCLloXIWBBfIIDKKldllPHHtE8wum+12FCGGXF1jHa989Ar1Zr3bUcRF0pTGHHsOj61+jCklU9yOI8SQa2prYtvxbRw35XbA4S7fzufh+Q+zbvE6t6OIGLdyyUoWzVoUmasV28VcG7yWeBX7V2uL8ytX5Tx505PkZuW6HcVVUq34CnRdZ/3a9cwonxEZRErsEq4OXi2DyCijKY359nweW/sYEwqlh5OIPbZt84c3/8DuuN1uRxEXyVQmq43VPHrboxTlF7kdR4ghp5TitXdeoyquCqXJ/SLDlaY0Ztgz+MnKn7BgquwuFFdG5eJKls5dGpmrZTlZrAqsIt1JdzmZuJI0pbFIW8STtz1JRlqG23FcJ8Wer0jTNG649gYWzFgQGURynBxW+1eTZWe5nE5cCR7l4XrP9Txy+yMU5BW4HUeIqNiyfQtv+t9kQBtwO4q4CMlOMt9M+SY/vuPHpCanuh1HiKjYd2Qf29u302q0uh1FXECcimM1q3nkxkcoLSh1O44YZa5ecDU3XHND5MhgokqkMlBJYWj0XLU9msWreG703Mij6x8lKTHJ7TjDgly9fgn2Ht7L61tfx1EOADY2VZ4quZo9hiU5SdydcTf3XX8fpmm6HUeIqGhsbeTHz/+Yd+LfcTuKuAjjrfH8edmfs275OumJIWKWZVn8x1P/wR/4A/16v9txxHlkhbK4Lf02/uz6PyM+Tna+C/c0tDTwu1d/x0BgIPJ78aB5kAPmAWncHKMy7UzuzLqTe9beg8fjcTvOsCHFnkvU1NbEs398lr7+vsggUmPUsMuzS26GiDE5oRy+O/G7rFsqEykRuxzH4SfP/ISnAk/JRGqE8CgPC0IL+PbibzNrilwcIGLba++8xq+O/YrD3sNuRxGfpcL9LP9i2l9wzfxr5FlJDAt9Z/v47Su/pbWjFV0PH2ap1+vZ4d1BSAu5nE4MpTKrjO9M/w4r5q2Q8eczpNhzGfwBP8/+8VlqG2sxDAOADq2Dbd5tMlmKAZrSqAhV8HdL/o7Zk6URs4htb+14i0cPPkq1p9rtKOIryLAzuC7+Ou5dcy9ZGXKUWMS2zq5OHn7mYf4Y/0cczXE7jviUZCeZpWop91XeR2mhHNsSw4tt27yw+QUOHT8U2ZnfrXXzvvd9uvQul9OJy2Uog4XOQr537fcoKxqdV6t/GSn2XCalFJve28QH+z5AN8JV4wABtnu302Q0uZxOXKoUJ4Vlahl/tfavpD+PiHltHW388x/+mS3eLbK9eZgzlMHk4GS+MeEbfG351yKrlULEst+88Bue7nyaBqPB7SjiHE1pTLAmsDp9NXeuvVP6Y4hhbeuHW3nnw3civzNtbPab+/nI/EiavY9QqXYqa+PX8jfr/kZ6FX4BKfYMkUMnDvHKm69gO58c4TppnKTKU0VQC7qYTFwMTWlMtCZyXeZ1rF+9Xh5eRMxTSvGL3/+C2s5adnl3yWRqGMu1c1msFnPnijspLy13O44QV8SRE0d4fNPjbE3Y6nYUcU6yk8wiaxE3zbmJJbOXyLEJMSIcrz3OS1tewh/wR75nW/QWdnp2clY/63I68VXpSmdycDLrx6/nxmtvlEWvLyHFniHU3tnO71//Pe1n2iPHuvz4qfJUUWvWupxOfJkkJ4nF1mJuX3A786bPk4cXMSps27U1+G9sAAATl0lEQVSNN3e+iWmEtzfXGXVUearkNq5hJE7FMSMwg8qxlay7Zp0UocWoYds2jz/1OM86z9Kr97odZ9QzlMHE4EQq0yu5deWtcq2xGHEG/AM8v+l5quuqI3M1C4u9nr2cME7I7uZhLtPOZJG9iFsX3cqcqXPcjjMiSLFniDmOw9s732bHvh2D/nuj3siHng+ll89wpMKNvdakreH21beTlpLmdiIhrpiGlgZefvNl2s60YeifPPgcMY9w1DwqDeddpCmN4lAxi8xFfH3p15lSNsXtSEJcUW/teIvNuzezy7eLRqPR7Tij2jh7HHNCc7hu3nUsmrlIFsTEiLb74G42vbcJ27EH7fL5wPMBfXqfy+nEZxnKYGpgKqtzV3PjyhtJTkx2O9KIIcWeKGnraOOlN1+isaURw/xkArXfs5/jxnE5HzpMpDqpzAnNYf2c9SyetVgeXsSo5DgO7374Ltv3bsdxnMjPQT/97PPs45RxSla7rrBcO5eZwZksn7icNVetkWtExajTe7aXnzz1ExwVbsjcpDexx7OHbr3b5WSjS7qTznT/dBaOXcj1K64nPTXd7UhCDInu3m5e3PwipxpORZo3hwhx1DzKEfOI3Ng1TOTYOSx1lnLzkpuZMXmG23FGHCn2RJFSih17d/Duh+8SskORCVS71s6H3g+lC7yLfMpHRaCChWkLuXXVrWSmZ7odSQjX9fT1sHHrRo7WHI1sb4bwLYN7PHtoM9pcTDc6pDvpTPVPZUb6DNYuW0vh2EK3Iwnhiua2Zl7c/CItnS2RY6YKRa1RyyHzED16j8sJY1uyk8yU4BRm+GawcslK6RMmYtbug7vZvH0zodAnc7UBBjjgOUCNUSML9C5JcpKYGpzKysKVrLt6Hb54n9uRRiQp9lwBPX09vLTlJWrqayKVY4WiXq/ngOeAPLBcQR7lYbI1mSlqClfNuoqr5l4lu3mE+IzTzad54703ON10OjJmQXhl/bB5mFaj1cV0sSnFSaEiWEF5XDkr5q5gVsUsGZvEqKeU4oN9H7Bt9zYGAgORRpwfF30Omgell88QS3VSmWxNppRSlsxewpLZS6QBqoh5fWf72LhtI0eqjwz6fu/Wutnj2SM3LF9BPuWjwqpgqjmVtVetlSPsl0mKPVfQvqP72PL+Fvr9/YMeWE4ZpzhoHpQzolGkK50yu4yKYAVzJ85l5ZKVUiEW4kscOHaAt3e8zZneM5GVdYB2vZ1D5iHpoTEEsu1syq1yivVi5k2bx7J5ywbtqhJCgGVZbN21lapDVfiD/sgzlINDrVHLYfOwLJxdpjQnjQqrgkKnkBnlM6hcXEmcN87tWEJcUc1tzbzx3hucOn1q0GJXs97MHs8eOZURRV7lZbI1mUnOJOaWz+Xaxdfi9XjdjjXiSbHnCguFQrxX9R67DuwatErl4HDSOMkh85Bc/zeUFBTahUwNTGVW0SxWLVklt0cIcREcx2HXgV18cOADOrs6Bz38nNHOcMQ8Qr1Rj6M5LqYcWTSlMc4exyRrErlaLjMnz+SaRdfIQ40QX8KyLN7d9S5Vh6oIBAODVuCb9WaOmcdo1Bvl2MVXpCmNPCePMquMQq2Q6ZOms2LBClkME6Pe0ZqjvL3jbVrPtA46RnrKOMVR86gUfYaQqUwmhiZSbpUza8IsVi5eSWJCotuxYoYUe1wSeWA5WEUwFIxs17exqTFqOOQ5JFcfXwZTmZTYJZT4S5gyZgqViyspyCtwO5YQI5ZSin1H97Fj7w5aO1oHFX0GGOCkeZJqo1p2KH6BeBVPcaiY8cHxjIkfw8zJM1k6d6kUeYS4SJZl8fYHb7PvyD4GAgODdsP1aX0cN45TY9YQ1IIuphy+4lU8paFSxlvjyTAzmDF5BsvnL7/onTy2bfPQQw9x8uRJDMNgw4YNFBZKnzERG5RSfLj/Q7bu3sqAf2BQcblFb+GoeZRGvVEusLhEPuWjNFRKabCUacXTWLVklTSAjwIp9rgsaAV5e+fb7Dm8Z1ATZxubBr2BE+YJWvQWGUi+ohQnhQmhCRQECsjPzGf5vOVMLpvsdiwhYoZSiiPVR9i+dzsNTQ2Ynk+KPgpFi95CtVHNaeO07PYhfIR0rDOWklAJ2cFscjNymTN1DnOnzr3oPhgysRJiMNu22XVgF3uP7KWlo2VQETpEiNPGaWqNWpr15lE/HmlKI9fJpTRUypjgGDJTM5k6YSpL5yy95Nv+Nm/ezJYtW9iwYQM7d+7kV7/6FU888cQQJxfCXaFQiHc+fId9R/bRN9A36Fh7j9bDMfMYNUYNtma7mHLkyLazmWhPJC+QR1lBGdcuvpYx2WPcjhWzpNgzTPgDft7a8RZ7j+zFUc6gxpx9Wh/VRjU1Zg1+ze9iyuFJUxpjnbFMCE0g28qmaGwRsytmM3XCVGlwKkQUNbU1sXPfTo7VHCNgBQatrgcIUG/UU2/U06q3jq6JloIMlUFxqJiiUBEe5WF8/njmTJ1DeUn5JY9LMrES4sJOnT7Fjn07OFF7Ak3TBv2cfTwe1Rq1tOlto+aY18cFnkK7kPxQPh7HQ2lhKXOmzmFi8cQheUYKhUKYpsnzzz9PVVUV//iP/zgEyYUYfhzHYdfBXVQdqvrcDucAAarNao4bx+nX+11MOTyZyqTYLqbMKiPVSaWssIxFsxZRlF/kdrSYJ8WeYcYf8LNj3w4OHz9MW2fboNUWB4dGvZET5gma9eZR87ByIQlOAoV2IaVWKWl6GuWl5SyZtYTszGy3owkxqoRCIaoOV7H/6H4aWho+t0ocJEiD0cBp4zRNelNMrn4ZyiDXySXfziffzscT8pCVnkV5STkLZiwYsvPnMrES4ov19fexc99OTtSeoLm1GdNjDipq9NNPg9FAk9FEi95CSAu5mHbomcok28mmwC5gnD0O3dJJT02nvKScxbMXk5SQNOTvef/997Np0yYee+wxli5dOuSvL8Rwc6LuBDv37qSmvmbQQpdC0aa3UWvUUm/UE9ACLqZ0mYJMlUlRqIjCYCHpvnSmTpjK4jnRGYfE+UmxZ5hSSnHq9Cl2HdrF8VPHcRxn0Jb/s9pZThmnaNQb6dA7Rk3hJ9VJZZw9jnH2OJKDyWSlZzFt0jQWzlwofS+EGAZa21upOlzFydMnIytfn55ohQjRqrfSorfQZrTRqXWOzPFLQYpKIdvJZqw9ljHOGJSlSEpIoqSwhNkVsykaG50VK5lYCfHVtHW0sfvQbk7UnqCjq+NzhWgHh3a9nSa9iWajmU6tc8Qdm9eVTqaTSa6TS66TS5aThW3ZpKemU1pQyvTy6YwbMy7qO53b2tpYv349r776KgkJCVF9LyGGi44zHWzdvZUjJ44QskODCj8ODq16K3VGHfVG/ajoIaYpjRwnJzJX84a8jBszjllTZjGjfMZFH18Xl0+KPSNAIBhg576dHD5xmJaOFjzm4IeVAAGajCaa9CaajKbYqiIryHKyGOeEB42EUAK6rlM0toi5U+cyqWSSHNUSYpjq7Opk96HdnDp9iqa2JgzD+NzPq4VFm95Gq95Km95Gt96NpVkuJb4wQxlkOBlkOVlkO9lkOVl4lRfLssjOyKYov4gppVMYXzD+ioxJMrES4qtTSnG6+TQHjx+kvrGelvYWNF373MQjSJBOvTPy0aF1DLsjGYlOIukqnQwng3QnnWwnG1OZWJZFVkYW4/PHX7ECzwsvvEBLSwv33XcffX193HDDDbz22mvExcmV7WJ0sSyLvUf3cuzkMU41nEIpNWh8cXBo0VuoM+po1puH3bhyOQxlkOfkMc4ex1h7LLqlhxe+CkpYPGsxudm5bkcc1aTYM8LUNtZSdaiKusY6unq6PrdqrlB0ap00Go00GU0jb9VcQbJKJtPJJNvJjhyHiPPGUZxfTFlRGdMmTZNdPEKMMD19PeFjXq0NNLU10dXdhcfjOe9kpE/ro0vrolvvpkvrokvv4qx29ooc/9KVTrJKJtVJJUWlRD4nq2R0pRO0gvjifeRm5lI0toiZk2eSkZYR9VwgEyshhsqAf4ADxw5wquEUp5tO093XjdfjPe945MdPp95Jr9ZLn94X/qz1cVY7G7VeZIYySFSJkY9klUy6k066k44XL0opglaQtOQ08sfkUzCmgIoJFaQkpUQlz4X09/fzwAMP0N7eTigU4lvf+haVlZVXNIMQw03QCrLn0B6OnTpGbUMtaHyusHxWOxtZ5GrVW+nVe11Ke/E8yhNZ/MpysshxcnAsh/SUdMYXjGdK6RRKC0tlMX6YkGLPCNba3sr+Y/upb6qnoaUBpdSg7YMQXqXq0rs4o53hjH6GLr2Lbq172DRL9SkfGU4GmU4mmU4mGU4GXrwEg0FSklIoHlfMpPGTKC8p/9z/mxBi5Ors7uTwicM0tjbS3NpMV18Xtm1fcMIF4V2M/Vo//Vo/A9oA/Vo/fs2PhYWlWVhYOJqDfe6PhoaOjoGBrnQ+/mNiEq/i8Skf8So+8uHDh0/50Ak/lNm2jW3bpKWkkZedR05WDhOKJjA2Z6wrW5FlYiXE0FNK0dnVyfHa4zS3N9Pe2U5bZxv+gB+v98LjkYMTHoPwE9SCBLQAQc591oLh8QgHpSkU4UdtDQ0UePDgUR68ePEoDx48eJWXeBVPokrEh29QvmAwSJw3jqyMLDLTMsnOyGZK6RQy0zNlQiXEMBYIBth9cDfHa4/T2NJIwAqcd8Hajz9c+DFa6dA76NV6h8WxL01ppKgUMp3MSHEnRaWACvcQzMnMoTi/mOnl0xmbM1bGo2FIij0xwrIsDp04RHVdNfVN9XT1XHjV3MGhR+sJF3/OrZr3a/0EtAABAkN+Xj1OxZGgEiIfPuUjxQkPHAkkRFaofPE+sjPCVxNXTKigeFyxDBpCjBKWZXG6+TT1zfV0dHXQ2d1JZ1cn/QP9hJwQXtMblYKvUgorZIGCRF8i6anppKWkkZaSRlZGFiXjSq74arkQwl2O49Dc1kxNfQ1dvV309PXQ09dDd283A/4B0MBjnv8Z61J8/BykazrxcfEkJyaHP5KSyU7PpqSghNysXOl3IcQI5jgOtQ21nKg7QXNbM01tTfQP9F9wvhYgQI/eQ6/WG/7QeyNfD+VOZ13p+FR4sStJJZGkkkhWySQ7yaSoFDx4sG0b5Sgy0jLIycohJyOH6ZOmX7GdzeLSSbEnBiml6DjTQXV9NW2dbXR2d9J+pp2e3h50Q8c0zAv+XQeHAAH8mp+AFv7sJ/z1x300Pl6hgvAqlaGMyOq5gUG8ih9U3DEYPEGzQhaGbpCVnhUu7mTmUlZURk5mjjzICCEGCQQDdPd209TWRE9fD2f7z9LX38eAf4BgMIgVsgiGgoTsEI7tEHJC6JqOrulouoZpmOi6jqEbmKaJL86HL95Hgi8BX7yPxPhEMtIyyMvJI9E3NDdmCSFik1KKAf8Aze3NdJzpwB/04w/4CQQD+APhr62QheM4KKVwlIN27g8aeD1evB4vHo8n8rXX6yUxPpG8nDyy0rOIj4uXhS4hRgGlFE2tTXx08iOa25pp7Wylu68bO2R/4a5ChSJEiKAWjHz+9A5nS7MIEQrP0TAwlBGZo338tYmJqczwDmfiw2PUp3JZlkVCfALZmdnkZuWSPyafScWTiI+Lv1L/PGKISLFnFOkf6Kemvib8kNLVQeeZTvoG+vAH/IRCIRQKj+m5rNVzpRS2bWOFLDweD4nxiST6EklMSCQxMZHUpFSK84spGluEaV646CSEEEIIIYQQo0UoFKKjq4O6xjrO9Jyhpze8o7Crr4uzZ89i2Ra6rkcWsi6lMPzxTkKAOE8cCb4EUpJSSElKITU5lbTkNIryi8jOyJbCcwyQYo/AcRz6/f309PbQ3tVOb18vA4EB/AF/ePXcCvLxt8nHnzUtvGJuGEb4QzfCq+S+RDLTM8nJzCE1KVX67AghhBBCCCHEZQgEA/Sd7aOvv4/es730D/QTtIIEgoHwLmcrGD4Oeq4YZBgGpm5imOG5msfwoOs6Xq+XnMwcMtMySYhPkIJOjJNijxBCCCGEEEIIIUQMkQYpQgghhBBCCCGEEDFEij1CCCGEEEIIIYQQMUQ65AohhBBCCCGEEKOcbds89NBDnDx5EsMw2LBhA4WFhW7HEpdIdvaIy2LbNg888AB33HEHd911F3V1dW5HEkIIIYQQQghxkd566y0AnnnmGb7zne+wYcMGlxOJyyE7e8Rl+fSAsHPnTjZs2MATTzzhciohhBBCCCGEEBejsrKSFStWANDY2EhWVpa7gcRlkWKPuCwyIAghhBBCCCFEbDBNk/vvv59Nmzbx2GOPuR1HXAa5el0MiU8PCEuXLnU7jhBCCCGEEEKIS9TW1sb69et59dVXSUhIcDuOuATSs0cMiX/9139l48aN/OAHP6C/v9/tOEIIIYQQQgghLsILL7zAz3/+cwB8Ph+apmEYhsupxKWSYo+4LDIgCCGEEEIIIcTIt2rVKg4fPsxdd93Fvffey4MPPkhcXJzbscQlkmNc4rL09/fzwAMP0N7eTigU4lvf+haVlZVuxxJCCCGEEEIIIUYtKfYIIYQQQgghhBBCxBA5xiWEEEIIIYQQQggRQ6TYI4QQQgghhBBCCBFDpNgjhBBCCCGEEEIIEUOk2COEEEIIIYQQQggRQ6TYI4QQQgghhBBCCBFDpNgjhBBCCCGEEEIIEUOk2COEEEIIIYQQQggRQ/4/xHjXlUNQtI0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05" name="AutoShape 9" descr="data:image/png;base64,iVBORw0KGgoAAAANSUhEUgAABHsAAAFXCAYAAAAyB0IEAAAABHNCSVQICAgIfAhkiAAAAAlwSFlzAAALEgAACxIB0t1+/AAAADl0RVh0U29mdHdhcmUAbWF0cGxvdGxpYiB2ZXJzaW9uIDMuMC4zLCBodHRwOi8vbWF0cGxvdGxpYi5vcmcvnQurowAAIABJREFUeJzs3XdcleX/x/EXQxBEhRRBUbMcx4GAqLjLbY7ShkqpOSv9ppaZOUpblrktR46gstTcaG4t98JtLhTMbYiKqCD7/P7gd+44ggpqkvR+Ph48lHPf576v6z7n3Nz353yuz2VjNpvNiIiIiIiIiIhIrmCb0w0QEREREREREZGHR8EeEREREREREZFcRMEeEREREREREZFcRMEeEREREREREZFcRMEeEREREREREZFcRMEeEREREREREZFcRMEekVzg+vXrjB8/npYtW+Lr64u/vz+BgYHMnTuX1NTUnG7eHZ04ceKhb/O7776jQYMGeHt7U79+fdasWXPX9ZOSkvjpp59o3749NWrUwNvbm7p169K3b19279790NuXE1JSUpgzZw6BgYFUrVoVHx8fWrRowfjx47l+/XqOtWvQoEGYTCbq1Klzz3UnTpyIyWTCZDKRkJDwj7ftwoUL3Lx50/g9O23NKd26dcNkMlG+fHkuXbqU6Tovv/wyJpOJGjVqkJyc/Ihb+Lf0r2f6n0qVKlGzZk26dOnC9u3bc6x9j4PMjl/58uXx8/OjWbNmjBo1yuo9nF1JSUn8+eefxu87d+409rNp06aH0YVsOXfunFVfmzVrlmGdLl26WK2zc+fO+9rX7X3/r4qMjKR8+fKYTCZ69OiR6TrHjx83jvfw4cPvaz9ms5nw8PAHaaqIiGRCwR6Rx1x4eDitWrVi6tSphIeHEx8fT2xsLPv27WPYsGH873//IyUlJaebaeXy5csMGjSInj17PtTtbt26ldGjR3PhwgWSkpK4ePEi9vb2d1w/MjKSV199leHDh7N//36uXbtGUlISUVFRrF69mo4dOxISEvJQ2/io3bx5ky5duvDJJ5+wb98+bt68SUJCAhEREUydOpWXXnrpjoGB/6LExESmTp1KixYtuHbtWk43J1ssN79ms5nffvstw/LIyEgOHz4MQKNGje762cgpycnJREdHs337drp3786OHTtyukmPFbPZzK1btzh16hRBQUG8/fbb97Wd7du306ZNG5YtW/aQW/jwnDp1isjISOP35ORkDhw48MDbfRz6/qh4eHjg5+cHwI4dOzINHq5fv974/3PPPZftfRw6dIj27dvz/fff339DRUQkUwr2iDzGYmNj6dWrF5GRkbi6ujJ8+HDWrFnDDz/8QOXKlYG0C7F/20XUl19+yeLFizGbzQ91u+kv9KdOncqyZcuoWbNmpuumpKTw7rvv8scff2BnZ0ePHj1YtGgRK1asYMiQITg7O2M2m/noo484derUQ23nozR06FBCQ0OxtbWlZ8+eLF++nIULF/LCCy8AcPbsWT766KMcbuW9de3alY0bN7Jx40YcHR3/sf0sWrSI8ePHc+vWLavHBw8ezMaNG1m8ePE/tu8H1aRJE+zs7ABYt25dhuXr1683PnOZZUXklLVr1xqv7bp16/jyyy+xt7cnJSWFyZMn53Tz/vVee+014/ht2LCBkJAQatSoAaTdoIeGhmZre4mJiXTp0iVDpkWVKlWM/dzpvPqopc++PHToEHFxcQ+0vTv1/b/Mcq5ISkpiw4YNGZb//vvvALi7u+Pv75/t7ffo0eOhBOlERCQjBXtEHmNz587lzJkzAEyaNIm2bdvy5JNPUqtWLYKDgylUqBAAS5cuzclmZvCwgzwW6W/Q69evT9myZXF2ds503ZCQEPbu3QvAJ598woABA6hUqRKlS5emc+fOfP7550DaBe6/+Qb/bg4fPsyKFSsAePvtt+nXrx9lypTB29ub0aNHU7duXSDtm+yoqKicbOo9ubi44Onpiaen5z+6nzu9NwsWLIinpydFihT5R/f/IJ544gmqV68OpA25uXHjhtVyy01ZgQIFqF279iNv3514eHgYr22JEiV4+eWXjeFylkwkubN8+fIZx69o0aJUqFCB999/31ie3WN4p8+Ag4ODsR8HB4cHavODKlq0KIBVIGvXrl0AFCtW7L63+0/9bXqcpQ8Mr1271mrZlStXOHjwIABNmzbF1jb7txU65iIi/xwFe0QeY8uXLwegUqVKxk2eRYECBRg1ahTz58/PMBTp+vXrjBo1iiZNmlC5cmXq1avH0KFDrVLiATp16oTJZKJdu3b3fNzy2IcffsiePXsIDAzEx8eHhg0b8t1331mtZwlAnD9/HpPJxMSJE+/az7/++ouPP/6Y+vXr4+3tTcOGDRk5cqRVvZmGDRsyffp04/fy5cvTsGHDO27TckxKlixJ27ZtMyxv3rw5/fv3Jzg4mDfeeMNq2e7du+nUqRN+fn5Uq1aNnj17EhYWZrWOpcaL5Vvibt264efnR926dRk9erRVvRTLsRsyZAhffvklfn5+1KxZk6NHjwJpNRF69uyJv78/VapU4fXXXzdubO7GMgzB3t6eTp06ZVg+YMAAgoKCCA0Nxd3d3Xg8NTWVn3/+mRdffBE/Pz+qV69Oz549jYv62/v41ltvsW/fPuM1b968OevWrSMxMZFx48ZRu3Zt/P39efvtt7l8+XKmbT1y5AivvvoqPj4+NGrUiKCgIKubgMxq9lgea9KkCZGRkfTt2xd/f39q1KjB0KFDiY2NtdrHxo0b6dChAzVq1KBy5crUr1+foUOHcuXKFWN7n3zyibF+o0aNjON2p5o9CQkJTJkyhRYtWuDj40OtWrV47733OHnyZKbHKivvhwdxp2/h4+LijCFRjRo1Ik+ePEBaduCXX35Jw4YN8fb2pkaNGgQGBt6z1tU/zXLTmDdvXqvH7/VZmD59ulG75uLFi1bP7dOnDyaTiaZNmxqPXbhwgf79+1OjRg18fX1p165dhhvaRYsWYTKZqFixItevX+ejjz4iICAAf39/3n33XatAqWVdk8lERETEPR+Pjo5m2LBh1KlTh8qVK/PCCy8wb968BzhyaSwZXoBVJtxff/3F4MGDjXNpQEAAnTt3NuojnTt3Dh8fH2P9SZMmYTKZOHfuXKY1e9I/dubMGUaNGkWdOnXw9fWlR48eGere3Lp1ixEjRlC3bl38/Pzo2bMnFy5c4JlnnsFkMrFo0aIs9a9q1aoAVq+9JcvnTtkl8fHxjBkzxuh7s2bNmD59uvHZu1vfASIiIujbty/16tXD29ubmjVr0rNnT44cOWK1n2XLltG2bVuqVKmCr68vzZo1Y9y4cRmyjlJTU/n+++9p1aoVlStXpm7durz99tsZ/pZA2rmra9euBAQE4OfnR7t27fj111+t1kn/Pt26dSsNGjTAx8eHCRMmZKn/d1KsWDHjuGzatInExERj2e+//27UBbw9W/DEiRP079+funXrUrlyZZo3b863335rPD85ORmTyWQMl12wYAEmk8l4HVNSUpg2bRpNmjQx/u6PGzeO+Ph4q/0cPHiQHj16EBAQYNTqGzhwoPG6iYj8l/37BuyLSJYkJycbF4Xe3t6ZrmPJ3Ejv6tWrtGvXjrNnzxqPXbp0iXnz5rF+/XpmzZrFk08+ed/tOnLkCEuXLjUu6M6fP8/o0aMpVqwYLVq0yPb2Tp48yWuvvUZ0dLTx2Pnz5wkODmbDhg3Mnj0bNze3bG93//79AFSvXh0bG5sMy+3s7HjzzTczPL5582Z69epFUlKS8dj69evZuXMnc+bMoXz58lbrX7x4kQ4dOhgXtLdu3eK7777D1dU1QxBpzZo1RjaGo6MjZcuW5dixY7z66qtWNwo7d+5kz549TJ06lXr16t2xj4cOHQKgRIkSFCxYMMPy29sKad+yvv3220YWiKXN69evZ8uWLUyYMIHGjRtbPefEiRN07tzZCMKcPHmSd999l6pVq1rVXFm3bh23bt0iODjY6vk3b96kU6dORj2Ic+fOMWrUKK5evcqAAQPu2D+L2NhYXnvtNauL+3nz5mFnZ2cEb3bs2EGvXr2s6lddvHiRefPmER4ezpw5c+65n9slJCTQoUMH/vjjD6vHli9fzoYNGwgODjbqXaTfZ1bfD/ejadOmfP7556SmprJ27Vqef/55IK2eleX1SX9TNnDgQKvgxrVr19i3bx99+/Zl/PjxNG/e/IHblFVms5nY2Fg2bNjAli1bgL9v6oEsfRZat27NhAkTSElJYcWKFXTv3h1Ie49t3LgRgDZt2gBpNYzatWtnFaw5cOAAvXv3Zvjw4RmCwGazmW7dulm93itXriQ2NpYZM2Zku7+xsbF06NDBKvgTFhbG0KFDuXjxIu+88062t5mUlMSlS5cYPXo0ADY2NkbwIzExka5du1oFImNiYtixYwd79uwhJCQkQ3AtOwYMGGCcVyHtXNm7d2/jSwmz2Uzv3r2N1xbSzp2WWnPZ4e/vz7Jly4iIiODKlSu4ubkZmZpVq1bNUG8nJSWFN954wyoT6NSpU4wdO5bw8HBGjRp11/1duXKF119/3SpYHR0dzfr169m9ezdr1qzhiSeeYN26dfTv39/quadOnWLatGmEhYUxbdo04/FBgwaxZMkS4/eoqCjWrVvHzp07mTt3LqVLlwYgODiYkSNHWm3zwIEDHDhwgCNHjjBw4ECrZampqfTp08cIdleqVOmB+9+sWTMOHjxIXFwc27Zto379+sDf2YKFChWy+sJp586dvPXWW1bZtidPnmTChAls27aNoKCge2YBffDBB1av4/nz55k2bRoHDx4kODgYW1tbzp49S9euXa1qCV28eJGQkBB27drFkiVLyJ8//133IyKSmymzR+QxFRMTYwQcshPs+PLLLzl79iz29vYMGDCAFStWMHz4cJydnYmKispw4ZhdR44coVmzZixfvtyqFowlm+frr782Mm48PT2Nbyzv5MMPPyQ6OhpnZ2eGDx/OihUrGDBgAHZ2dpw8edKY/WPu3Lm89tprxvM2btzI3LlzM93m1atXjWBU+owWy7K//vrL6sdyM5iamsonn3xCUlISPj4+zJs3j0WLFuHv709cXBxffPFFhn2dOnWKSpUqsWTJEsaPH28UxbUcj/Ru3LhhZD6NGTMGe3t7hg8fTlxcHE8++SQ//vgjv/76K40bNyY5OZlPP/30rinwloyV7Lw/FixYYFzAt2nThiVLlvDdd99RsmRJkpKSGDhwoFXgDdIuwuvXr8/y5cvp27cvkHbTGRoaymeffcayZcuMgOT27dsz1MOJj4+nbNmyzJ8/n5kzZxrBxu+//z5Dttmd+lmwYEHmzp1LcHCwcXGf/hgvWLCAlJQUypYty8KFC1m1ahUvv/wyAHv37uXmzZt07drV6kZt7ty5fP3113fc75QpU4wb/x49erBs2TK+/vprChUqRGxsLO+9955VUBCy9364H4ULFzYCJJs3bzYCPJbXNH/+/EZ20s2bN43aPu+++y5r165lwYIFeHt7Y29v/8iye3x8fIxsnKpVq9K/f3+SkpIoVKgQ7777rrFeVj4LHh4exhA1S5AB0gKNCQkJ2NjY0Lp1awDGjRtHVFQUbm5ufPvtt6xYsYLAwEAARowYkaEYbWpqKlevXuWHH37gl19+wcvLC0g7zrcPmcuKoKAgIiIicHR0ZPTo0axcuZI+ffoAMG3aNKuA/N3MmDHDyK6xZEBYMnU6duxoBHW3b9/OmTNnsLW1ZeTIkaxbt45JkyZhZ2dHUlISO3bsoGjRolbBvy5durBx40Zj2NTd/Pnnn0yePJlFixYZn/fw8HCOHTsGpL0HLYGeZ555hpCQECPwGxMTk6W+WpQuXdoIYO/atYuwsDCuX7+Ora0tVapUybB+SEgIoaGh2NjY8OGHH7Jq1So+/fRTbG1tWbJkCaGhoXft+9q1a7l69SrOzs5MmzaNdevW8fHHHwNp521LzRnLkOmqVasSEhLCmjVrjC8Njh49yvnz54G018IS6GnVqhW//vqrEfS9ceOGke0aERHB2LFjgbQvdWbNmsXChQuNIH9wcDBbt2616qvlcxASEsLkyZONY32v/t9NZkO54uPjjfdZkyZNjOCN5e/ErVu3KFy4MN988w3Lli2jW7duQNrQu6lTp2Jvb8/GjRuN17FVq1Zs3LgRHx8ftm7dagR6evXqxcqVKxk/fjx58+Zl+/btxrLffvuNmzdv8sQTTzBr1izWrVvH6NGjyZMnDzdv3lSBdxH5z1OwR+QxlT5DIatj3m/evMmqVauAtCmYe/ToQenSpWnbtq0xM9a+ffseqDhlvnz5+OKLLyhTpgydOnWiTJkyQFoQBdLqili+Pbazs8PT0xMXF5dMtxUREWF8W9uzZ0/atm1L6dKl6dGjB6+88goAq1at4ubNm7i7u5MvXz7juZ6enhkCORbpv1G8faay9957j2effdbqp3379kDaxbole6Rz5854eHhQqFAhI1i1a9euTGvfjBgxgvLly9OiRQvjRttyPNJzcHDgvffeo3Tp0tSrV4/o6GhjmELbtm0pVaoUBQoU4K233gLSiivfPrQqPUvfslMTYf78+UDazZSl3fXq1TO++b1582amgYmPP/6YMmXK0LlzZ+Ox2rVr0759e8qWLWtkiKSmpmZ6Yzdy5Eh8fHyoUaMGgwcPNtqf1em3P/roI/z8/KhTp46RzRITE2MMURgzZgzbt28nKCgIb29vChcubJXBduPGDVxcXKy+BS5cuDBPPPHEHfe5YMECIC2DbsCAAZQtW5bnnnuOIUOGAGlBsG3btmV4XlbfD/fLMiOO5Vv41NRUY0hXgwYNjHordnZ2xnCuvXv38ueff/L000/z448/sm/fPsaPH//Q2pQdlvf44sWLjeyG7HwWXnrpJSCtVs3p06eBv4NpAQEBeHl5kZqaasxY1qpVKypWrEi+fPl48803yZMnD7GxsZlOL96vXz9q1apFlSpVjOCy2WzOEADNCstNc7169QgICMDZ2ZlXXnkFLy8vUlJSWLlyZba3aVGrVi2+/vprq4D7s88+y759+1i+fDlt2rShWLFieHh4GOfNmJgY7Ozs8PDwMJ5jqZWVfljYnXTr1o3GjRtTqVIlq2m6LcfGklllCW5VqFCBOnXqMGzYsGz3z8bGxsia2717t/HeKFOmTKaZHJZjXalSJZo2bYqTkxP169c3trF8+fK79j0wMJA9e/awZMkS6tevj4eHB0899ZSxruWcZhkyd/bsWQ4cOICdnR39+vUjNDSUTZs2GQFCSyDV2dmZzz//nHLlylGvXj0+//xzvvjiC+Pv8eLFi0lOTiZPnjxMnDiRatWq4e3tzYQJE3B1dQXIdNhft27dqFChAo0bN8bR0TFL/b+bEiVKUKlSJSAtGys1NZVt27YZgfv0s3Bt2bLFGEL50Ucf0axZM8qWLcvAgQONwt6WNnt6ehqZtXnz5jXqQVna6+HhQWBgIM7Ozvj7+/Pss88Cf3+eLdcS169fZ+fOncTGxtKqVSs2b95MaGgoTZo0uWu/RERyOw3jEnlMubq6YmNjg9lsvuONYmpqqlVg488//zQyDSyztVik//3EiRNGkCYzdwseFC9e3KpGhOVbu/upSXLixIlM22f5fe7cuSQnJ3Py5EmrWgv34urqSt68eYmPj89Q1+NuLDeOQIZUfUg7LsePH7cKMrm4uFjdQNzteBQtWtSqoHT6b/bHjBnDmDFjMjwnLCwMX1/fTNvr5ubGqVOnsvz+gL+PebVq1ayW+fn54ejoSEJCQoZgYP78+Y1i4Onbn/5mKP3jt/fd2dnZKvCSflhiVjJ7ACMoAFgNWUtJSTGyZ8LCwli2bBl79+7l1KlTRq0Jy3rZcfXqVWNIx70+S5YbFMje++F+NW3alOHDh2M2m1m7di0FChQw3gPpv6F3cnKif//+fPXVV2zatIlNmzZhZ2dn1NcIDAx8oGE9WWUZvjhp0iTWr1/P9evXsbGxsTpO2fksNG7cmIIFCxITE8Py5ct57bXXjKDbiy++CKQFICzZOD/99BM//fRTptu7fejpnd5nt2dw3S6zc6aluP66desynT0ts9otmXnttdfo1q0bu3fv5rPPPiMuLo4zZ85QoUKFDOtevnyZ5cuXs337do4ePWo1JC795+F+pD82lkAE/H1sLFktJUqUsFp++1DHrPL392fjxo2EhoZy6dIl47HMWI71oUOHrD6PFlk51hcvXmThwoWEhoYSFhZmVbvGcux69uzJ9u3buXTpkpH5U6xYMerXr8/rr79unBMt7+fixYtbnRvT15OCv8/HxYsXtyo87eLigre3N1u2bMn0y5mnn376off/ueee4/Dhw1y5coW9e/ca2YJubm4EBARkaDNkfm7csWMHUVFRxMTEZDq8OH17IyMj79re1q1bs2jRIg4cOMA333zDN998Q8GCBalduzaBgYH/mlnjRERyijJ7RB5TDg4OlC1bFvi7Nsvt3nvvPTp16sTs2bMBjJvezKS/0L+9hs3tNwHpL3Jvd/vNYVa+Eb6T+21vVlSrVg1Iqy2Q/kb/hx9+ICwsjLCwMKsL2Hu1x8JSi8UiO8fj9gynrBy72/eXnuWb2HPnzmW63uzZs2nZsiWTJk0yvn3Pyj5vP97pg3vpA0Tp+3631+j291f6NmR1dpf0+8qsD+PHj6dLly4sWbKE8uXLM3ToUKtizNl1v+/Nh/n5uJMiRYoYQ1l+//13I5CQL1++DDWeunTpwrJly3jrrbeoWLEiZrOZ/fv3M2LECLp27frAAYCs8PT0xNvbm2+++QaTyQTA1KlTjcwpyN5nwcHBwQjSrF69mnXr1pGUlISzs7MR7MrK9jLL1kn/Xr/XNtIHeDI7Z97r+Xf7bKeXL18+SpQowYsvvmgMaz1//jw9e/a0GjJ55MgR4/OekJBA9+7d+f77762Cag/iTucBC0sW2cOafckyXPH48eNGBmD6Gk/pPeix3rhxI61btyYoKAhnZ2f69OnDrFmzMqxXunRpY4jUs88+S758+bhw4QKzZ8+mdevWxpA2yzG4V5D3bu22bCOzc2t2/5Zk5b2WPntnzZo1RrZg48aNrbZ/t31l9e92Vtvr5OTEnDlzmDhxIs8//zzu7u7ExMSwcuVKOnfubGSqioj8VynYI/IYs1x8HT16NMPsTGfPnmX9+vWEhoYaM5wUL17cuEnduXOn1frpn1+uXDkAqxl70stqtsWdWC7y7nXRX6pUKeP/t9cUsLQ3T548VhkkWWUZ6hMVFZWhYDCkZXrc3u/ixYsb///xxx+NoNC2bdtYsWIFhw8fpmXLltlui8XtAYT0+/vyyy+N/VmGE/zxxx+ZFpG2sAydSklJ4eeff7ZalpSUxNy5cwkPD2fq1KnGzZnlmO/Zs8fqwnz//v1G/RfL++NhiY+Pt5rRxjILGVgfg/t169YtgoKCAHjrrbcYP348r732Wqa1jNLfgNzt/VmgQAFjiFdWPkuPmuXcEB0dbRSfbtCggdUN+c2bN9m9ezd79uzhzTffZPHixYSGhhpDSPbu3ftAQzqzy8HBgeHDhxvvxa+++srInsruZ8EylOvYsWNGsLtZs2ZGFoWrq6txQ2yZASksLIzDhw8zf/589u/fz2effZbtPljOmWB93vzrr78yrGvpU5s2bYz9h4WFMX/+fPbs2WO8Z7OjZcuWNGjQAEgriDt58mRjWXBwMHFxcZQoUYL58+fTu3dvatSokeE8l9XPQHZZ+nv27FmrQNqePXvua3uVK1cmT548mM1mY2bGO2X2WPZdvXp1q2MdEhLCzp07jeHNd+r71KlTSUpKIiAggJkzZ/Lmm29myJ6xZHZu2rSJ8uXLM336dHbt2sXs2bNxcnIiISHBqNNTokQJIC0ol35Y68yZM+nevbtRYNtyPj537pxVFmpsbCyHDx8GMj/H3Olvyb36fzclS5Y0ssXmzZtnDFlOHwRK32a4899tT09PChQoAGR+PWBpb8mSJa3a++uvv7J161b27dsHpB2/TZs2YWtry5gxY9iyZQurVq0ygsYK9ojIf52CPSKPsU6dOuHp6QlA7969WbhwIadPn2bDhg288cYbxgwnlll+8ufPb9wILFy4kODgYCIiIliwYAFTp04F0i4GLRexluFIp06dYtu2bSQlJfHtt99meuOSHZaaIdeuXePYsWNWw6PSK1OmDBUrVgTg22+/ZcGCBURERBAcHMzChQuBtHobd6r5czetW7c2sh/Gjh3LF198YdT4WLFiBS+99JJxMW1Rvnx540L2q6++Yvfu3Rw6dIgBAwYY9VduL+r6IAoWLEitWrUAmDx5Mps2beLYsWN88skntG7dGn9//7tOL1utWjXj9Z48eTJff/01ERER7N+/n969e3P8+HEA2rdvb6TTv/DCC0BaYdUPP/yQsLAwtm7dyqBBg4C0IMc/MUNT//79CQ0NZe/evXz55ZdAWqaApf8PIikpyRhKsnXrVo4fP87WrVutatJYsrss702AP/74w/gmPjOWY7VlyxZjVps1a9YwYsQIIO1G5WG0/340a9bMuImyZHfcPjXy8ePH6dChA8OGDePjjz/m+PHjREZGWtWdyko228Pk4+Nj1MK5ceOGMVwru58FHx8fI/PR8jm2zMJlYblJ/emnn1i1ahXh4eGMGTOGtm3b4u/vf19BiPRDOC3DTA8ePJhpXRXL/pcvX878+fOJiIggKCiItm3bUq1aNWNq7cTERKNY/N2yKi2GDRtmBLV++OEHTp06BWAM2YqMjGTDhg0cP36cjz76yDhnWbJM7O3tjfeOpcDy7QGh+2EZopSYmMigQYM4duwYGzduzDSolpU+582b1/j7AGn1Xe4UHLYc6127djF9+nQiIiJYvHgxL7/8MjVq1DBmybpT3y3H7sSJE+zatYvDhw8btcXg7/NHnz596NevH/369WPbtm1cuHCByMhIq2Ob/lgkJCQwZMgQjh07xrZt25gyZQpbtmwxZkx7/vnnsbGxISkpib59+7Jnzx4OHTpEv379jOyWdu3a3f3AZ6P/KSkpxnG/fap4+PscYjmnuLq6ZhgqVa9ePSMQPnz4cNauXcuJEycYNWptc4USAAAgAElEQVSUUTDZUgcP/j7nnj59mhMnTnD16lWjvWfOnOGrr74iIiKCtWvXEhgYSJ06dfj0008BmDRpEj179qRfv34sXryYM2fOcOnSJeP9+qjPXyIi/zY6C4o8xgoUKMC3335Ljx49uHLlilEYNr0OHTpY3eQNHTqUQ4cOcfHiRUaOHGk1pWuRIkWMG1VIm2EjJCSE1NRUunbtio2NDba2tlSoUMEq+yK7LPWA4uLiaN26Na+++uodh9SMGDGCTp06cf36dT788MMM20l/wZ0dNjY2TJo0id69e7Nv3z5mzpzJzJkzM6xXoEABY4YpW1tbPvjgA3r37s3Ro0fp0KGD1bpvv/32fQWe7sYyFO/8+fMZpubu0KHDPTNfvvrqK958800OHDjAlClTmDJlitVyX19fq/pDHTp0YMOGDWzdupVFixYZWWGQlrUwcuTIO9ZZuF9PPvkkly5dolOnTlaP9+7d26q2x/0qUKAA1apVY/fu3ezbt8/I6krv6tWrPPnkk1a1qvr160fp0qXvOFNW37592b59O2FhYUyfPp3p06cby1xcXBg7dmyO3Wx4enri6+trTIXt7OzMM888Y7WOv78/L7zwAkuXLmXZsmUZpqtu3LhxhuyFR6Ffv36sWbOGS5cuERISQseOHfH29s72Z6FNmzZGhkSxYsUy1A/p1asXv/32G9HR0RmmOW/UqNEdhwTdjZ+fH0WKFOHSpUssXLiQRYsWYTabqVSpUobaWZ06dSIkJITTp09bFVKGtGCV5by9b98+Xn/9dSBt5q3bX8fbFStWjD59+jBy5EiSkpIYOXIk3377LQ0bNuS3334jMTGRXr16ZXieJdvG1taW0qVLEx4ezurVq1m9evVDyZAICAigXr16bN68mQ0bNhjDgNJnglgCLVnts7+/vzET1p2yeiAt42n27Nns37+fsWPHGjNcQdr5xxIwuVPfGzZsyLFjx4iOjqZjx44Ztn/16lVjpqv//e9/XLhwIcMskwULFjT2U7t2bVq1asWyZcsy1GxycXExzskVKlSgd+/eTJw4kYMHD1rNOAlpmYpZqUuT1f5fvHiRRo0aAfDJJ5/w6quvWm3nueeeY8KECcbvDRs2zHCOc3Bw4KuvvqJ3795ERUXRu3dvq+U1a9a0+vyWLVuWyMhIdu/eTatWrZg4cSJNmzalcePGrFu3ju+//57vv//eWL9QoULGzF5vv/02mzdvJioqyvhCwsLW1pbu3bvf89iIiORmyuwRecxVrFiRZcuW0bVrV0qWLEmePHlwcXEhICCACRMmZJjpxDIla7du3Yz13d3dad++PQsXLjTSyyHtZm/o0KF4eXnh6OiIn58fQUFBVK9e/YHa3LZtWxo0aICLiwuurq4ULlz4juuWL1+epUuX0r59e4oWLUqePHnw8vKiW7du/PLLLw8UeChcuDAzZ85k5MiR1KxZkyJFihjHo169egwbNoz169dbZQQ0atSI4OBgatWqhYuLC87OzlSuXJnx48cbNycPk4+PD3PmzKFhw4ZGYely5coxbNiwDBe3mXF1deXnn39m8ODBVKpUCWdnZxwdHSlfvjzvv/8+P//8s1WBUDs7O2bMmMGHH35IpUqVcHJyMjLCLO142IoVK8ZPP/1E9erVcXR0pESJEgwbNuyuQ9Sya/z48TRv3hxXV1cKFChAlSpVmD59upEZt3nzZiDteHfp0gV3d3ecnZ2N2XMyky9fPubNm0ffvn0pU6YMjo6OuLm50apVKxYuXJitouH/hPTDK5555plMiy2PGDGCYcOGUalSJfLnz4+DgwNPP/00ffr0ybHZuFxcXIzArtlsNgLQ2f0stG7d2rgRbd26dYYaIcWLF2f+/Pm0atWKQoUK4eDgQKlSpXj33XcZN27cfbU9b968zJgxg2rVquHo6EjRokXp27dvpsHs/PnzM2fOHAIDA/Hw8LA6twUHB1tlmVlktYbV66+/bgy5+f3339m+fTuvvPIKH3zwASVKlCBv3ryUKlWKnj17GjNnWaZFBxg8eDDlypXDwcGBkiVLZnm/9/LNN9/QsWNH3NzccHZ25rnnnmPGjBnG8vTD4Czutu/0AZ67Befs7e0JCgqiR48eFC9enDx58uDh4UG7du34+eefrYZ0Ztb3Xr168eabb1K0aFGcnJyMLxpatWoF/H3+eOaZZ/j5559p2LAhRYoUwd7ensKFC9O8eXN++eUXq7+vo0aN4oMPPqB06dLG352mTZsyZ84cq6Bz7969mTZtGnXq1KFAgQLkzZsXX19fxo0bx3vvvXe3w31f/bfI7Lg/9dRTVsPGbh/CZfHss8+yYMECWrVqhbu7uzHcul+/fsyYMcPqdX7nnXfw9vY2Pi+W89T48eN59913eeqpp3BwcKBw4cK0bNmSOXPmGMexePHizJ07l3bt2hn9yp8/PzVr1mTGjBlG4EpE5L/KxvwwB2SLiIiIyEN18eJF6tevz7x58+44+96/XUREBBcvXqRYsWIUL17cCGZdvnyZOnXqANZZPLmhz4+jpKQkqlatyldffZVhNjoREXm8aBiXiIiIyL9UdHQ0X331Fe7u7pQvXz6nm3PfIiIi6NOnD5BWLPyDDz4gJSWFH3/8EcAYIgy5p8+Pm7i4OMaNG4eNjY0xY6WIiDy+FOwRERER+Ze6cOECp0+fZsaMGVazqT1uateuTYkSJYyZItevX2+13DJ1NuSePj9uYmNj2b59O1OnTqVIkSI53RwREXlAGsYlIiIiIv+4s2fP8s033xAaGsqVK1ewsbGhZMmStGjRgjfeeCPTOkUiIiJyfxTsERERERERERHJRTQbl4iIiIiIiIhILqJgj4iIiIiIiIhILqJgj4iIiIiIiIhILqJgj4iIiIiIiIhILqJgj4iIiIiIiIhILqJgj4iIiIiIiIhILqJgj4iIiIiIiIhILqJgj4iIiIiIiIhILqJgj4iIiIiIiIhILqJgj4iIiIiIiIhILqJgj4iIiIiIiIhILqJgj4iIiIiIiIhILqJgj4iIiIiIiIhILqJgj4iIiIiIiIhILqJgj4iIiIiIiIhILqJgj4iIiIiIiIhILqJgj4iIiIiIiIhILqJgj4iIiIiIiIhILqJgj4iIiIiIiIhILqJgj4iIiIiIiIhILqJgj4iIiIiIiIhILqJgj4iIiIiIiIhILqJgj4iIiIiIiIhILqJgj4iIiIiIiIhILqJgj4iIiIiIiIhILqJgj4iIiIiIiIhILqJgj4iIiIiIiIhILqJgj4iIiIiIiIhILqJgj4iIiIiIiIhILqJgj4iIiIiIiIhILmKf0w2Qh8NkMln9bmdnR4ECBfDz8+PDDz+kRIkSOdQyEREREREREXmUFOzJRWxtbWnQoAEAqampHDlyhPXr13Px4kWWLFmSw60TERERERERkUfBxmw2m3O6EfLgTCYTDg4O/PHHH8ZjUVFRNGjQgKSkJFasWEHp0qVzsIUiIiIiIiIi8iioZk8u5u7ujrOzMwC3bt0C4ObNmwwaNIiqVatSrVo1PvjgA2JiYgB4/fXXMZlMbN++3djG2LFjMZlM/PTTTwDs3buXV155BW9vbxo3bszs2bONdRctWoTJZGLKlCkMHTqUKlWq0KxZM0JCQox1OnXqhMlkYv/+/UBaQMpkMtGwYUNjnYiICF5//XUqV65MvXr1mDRpEopJioiIiIiIiGSNgj25VGJiIiEhIcTExODs7EypUqUAGDJkCIsXL6ZYsWI8/fTTLFmyhL59+wLQpk0bAFatWmVsZ9WqVdjb29OiRQsuX75M9+7dOXbsGNWqVSMxMZFPP/3UKpgDEBQUxM6dOylevDinTp3ik08+4caNG1lqd0JCAt27dyc0NBRfX1+cnJyYOHEiU6ZMeQhHRURERERERCT3U7AnF0lMTMRkMmEymahcuTIDBw7Ezs6OIUOG4OLiwpkzZ1i9ejVVqlRh6dKlzJs3j1atWrFjxw6OHTtG06ZNcXJyYu3ataSkpHDo0CHOnDlDnTp1KFSoELNmzSIuLo6hQ4fyww8/8Ouvv+Lk5MSPP/5o1Y6CBQuyZMkSFi9ejJeXF7du3SIiIiJLffj111+5ePEib775Jj///DPLli3Dy8uLmTNnkpqa+k8cNhEREREREZFcRcGeXMRSoNnLywsADw8Pli5dStu2bQEIDw8HYN++fZQvXx6TycSyZcsAOHToEC4uLjRq1IgrV66wa9cuVq5cCcALL7xg9fxhw4ZhMpkICAjg1q1bhIWFkZSUZLSjatWqODk5YW9vT8mSJYG0QFRmbh+eZdnHtGnTjKDV+fPnuXbtGufPn3/wgyQiIiIiIiKSy2k2rlzE3t6eqVOnkpCQQI8ePQgNDWXo0KH8+OOPODg4kJycDECxYsWoUKGC1XNdXV0BaN26NcuWLWPdunVs2rQJZ2dnGjVqBGAEdKpWrWqsb5GQkGD838nJyfi/nZ0dkDGoY8nSuT0IZGljpUqV8PT0tFqmuj0iIiIiIiIi96bMnlzI0dGRUaNGkT9/fvbu3cvkyZMBjNm4ChQowDfffMOUKVPw9fXFx8cHX19fAOrUqYO7uzshISGcPn3aGNoFUKZMGQAaNWrElClTGD58OB4eHjRp0gQXF5cstw3g0qVLABw8eNBquaWNfn5+TJkyhQkTJuDp6UmtWrUoXrz4gxwWERERERERkf8EBXtyqaJFizJw4EAgrWByeHg4pUuXpk6dOhw7dowWLVrwyiuvMG7cOH755Rfy588PpGXitGrVyiiobBnCBdC+fXscHBwYPXo0HTt2pHXr1syePZvjx49nuV2WjKLhw4czcOBAvvjiCyP7B+D555/H1dWVWbNm0a5dO1q2bMmsWbPYtWsXtrZ6u4qIiIiIiIjci+6ec7G2bdtSt25dkpKS+PTTT4G0qdRbt25NdHQ0ERER1K1bl+DgYPLmzWs8zzIrl7u7OzVr1jQeL1GiBDNmzKBy5cocOHAAs9lMt27d6N+/f5bb1KNHDxo0aMD169c5dOgQI0eONLJ9AFxcXPjxxx+pUaMGYWFhXL9+nZdffpkRI0Y86OEQERERERER+U+wMasQioiIiIiIiIhIrqHMHhERERERERGRXETBHhERERERERGRXETBHhERERERERGRXETBHhERERERERGRXETBHhERERERERGRXETBHhEReWRMJpPVT8WKFalZsyY9e/bk7NmzWd5OUlISwcHBxu+LFi3CZDIxbNiwf6LZIvIvlv6ckv48MmHCBOPxQYMGZXl7586dY/ny5f9EU0VE7qhZs2aYTCZWrFhh9XhiYiJVqlTBZDIRERFxz+0kJiby/fff/1PNlMeIgj0iIvJI2dra0qhRIxo1asQzzzyDg4MD69evp3fv3lneRps2bRg/frzxe9GiRWnUqBEVKlT4J5osIo+J3bt3G//fs2dPtp8fGhpKq1at2Llz58NslojIPTVt2hSAdevWWT2+Y8cO4uLiKF26NKVLl77rNlJTU2ndujXffPPNP9ZOeXzY53QDRETkv8Xe3p4pU6YYv0dFRdGgQQOOHTtGRETEPS9kAMLDw3FwcDB+r1WrFrVq1fpH2isi/37Ozs7ExcWxe/duXnzxRRITEzl48KDxeFadO3eOW7du/YMtFRHJXLNmzZg+fTqbNm0iKSmJPHnyALB+/Xpj+b2kpqZy8uRJnJ2d/9G2yuNBmT0iIpKj3N3djYsSy01WeHg4nTt3xt/fHz8/P9q3b88ff/wBQMOGDYG0NGWTycTOnTszDOOaOHEiJpOJuXPn0rdvX/z8/HjhhRfYvHmzsd/Y2FgGDhxIlSpVaNiwIWvXrqVOnTrG9kXk8eHm5kaJEiWMzJ4//viD+Ph4fH19M6z722+/0bJlS7y9vWnZsiVr1qwBYOfOnQwePBiAuXPnGueCyMhI/ve//xEQEICPj0+Gc0lISAgtWrTAx8eHOnXqMHToUOLj443lERERdO/eHV9fX2rWrMmgQYO4ceOGsfzo0aN0796dKlWqEBAQwKBBg4iOjjaWm0wmWrZsydChQ/H392fMmDF37YeIPJ68vb3x8vLixo0bVtmFGzZsAP4O9qxYsYLWrVvj4+NDgwYNmDJlCqmpqcDf10hxcXGYTCbjnLhu3TpatGiBt7c3rVq1ssoeioyMpG/fvtSsWRM/Pz9eeukltm7d+ii6LP8wBXtERCTHJCYmEhISQkxMDM7OzpQqVQqz2Uzv3r3ZsWMH5cqVo1SpUuzfv58hQ4YAUKdOHeDv4WBubm533P6oUaP4888/KVy4MGFhYXz00UfGBdHIkSMJCQkhb968eHl5MWDAAK5fv/7Pd1pE/hFVqlTh1KlTREVFGUO4qlSpYrVOWFgYffr04cKFCwQEBHD58mXeeecdQkNDcXNzo2LFigB4eXkZ55rBgwfz22+/UaxYMSpWrEhYWBj9+/cnJSWFY8eOMWjQIKKioqhRowZOTk7MmzeP0aNHAxAfH0+PHj3YsmULZcqUwc3NjcWLFxvnszNnzvDaa6+xZcsWypUrZyzv2rUriYmJRrsjIiJYuXIl5cqVo3Llynfth4g8viwBnd9++w2AY8eOceHCBZ588knKly/P0qVL6devH3/++Sd+fn7ExcXx9ddf8+WXXwJ/XyPZ2dkZ10hHjhyhT58+XLx4kYCAAKKioujTp49xnvz0009ZvXo1Xl5e+Pn5ERYWxv/+9z+ioqJy4AjIw6RhXCIi8khZMnLSs7OzY8iQIbi4uBAfH0/Xrl0xm80EBgaSnJxM7dq1OX36NACff/458+bNsxoOdujQoUz3Vbp0aX755RdiY2OpV68ef/31F1euXMHZ2ZmFCxeSN29eFi9ejKenJwsXLjRuwETk8VOlShWWLl3Knj172LVrF3Z2dhkye4KCgkhJSWHixInUrVuXP//8k+eee46ZM2cyadIkOnXqxODBg6lbty6fffYZAM8//zw1a9bkzTffNH4/fvw40dHRnD9/HrPZTKNGjfjkk09ITExkwYIF+Pj4APDrr79y4cIFWrVqxdixY0lMTKRXr164urqSlJTE9OnTiYuLo2fPnvTr14/k5GS6dOnCrl27WLFiBW3atAHAbDYzceJEY7jqBx98cMd+BAQEPKpDLiIPWbNmzQgODua3335j2LBh/P7778bjAF9//TUA06ZNo1atWly6dIkWLVowa9YsevToweeff86iRYtwdHQ0rpH69+9PamoqU6ZMoVatWoSHh9OyZUtmzpxJ1apVOXv2LHny5GHEiBGUK1eOtWvXEhcXh729QgWPO2X2iIjII2Vra0uDBg3w8vICwMPDg6VLl9K2bVsA8ubNy3PPPUdycjJ9+vThmWeeISYmhoSEhGzvq3bt2tja2pI/f37c3d2BtGDT2bNnSU5OpkKFCnh6egJ/F0YUkceTv78/kFZked++fZQvXx4nJyerdcLDwwHo3r07JpOJ5557DrhzwBigefPmPPHEE/Tv35/69etz/PhxABISEqhRowblypVj8eLFBAQE0KdPH+zs7KhUqZLV/ixBGgcHB4KCgvj888/JkycPBw4cAOCFF14A0mqatWzZEsBYZpE+S+l++iEi/36+vr54enoSGRnJH3/8YQR7mjZtyuXLlzl37hweHh7GOaVIkSLUrl2b1NRUY7j77U6cOAFAly5djGGh8Pf5omPHjiQlJfH888/TqFEjtmzZwlNPPXXXzGl5PChcJyIij5S9vT1Tp04lISGBHj16EBoaytChQ/nxxx9xcHDgxo0bBAYGEhkZSefOnenYsSMDBgwgMjIy2/tKf6NnZ2cHpH1DnpKS8tD6IyL/DuXKlcPFxYWlS5dy48aNDEO4AJKSkgCoW7cujo6OxuN58+bNdJspKSl069aNAwcO0LFjRz777DMmTZrEgQMHMJvNuLi4MH/+fFavXs2mTZsIDQ1lx44dLFmyhEWLFmE2m43tWMTHxxv7s7GxybBPy3PSL7O3t7dqY3b7ISKPBxsbG5o0acJPP/3E3LlzOXToEF5eXlSuXJmrV69m+pzMzhnpJScnAxnPF5Z6ie3bt8fX15eVK1eyc+dOFixYwNy5c5k6dSr169d/iL2TR02ZPSIikiMcHR0ZNWoU+fPnZ+/evUyePBmArVu3cvLkSerWrcs777xDyZIlrYqVQtoFjeXi5m7udOFTsmRJ8uTJw5EjR/jrr78AWL58+QP2SERykq2tLb6+vkbx48yCPWXKlAGgbdu2TJkyhffeew8vLy9atGhhbAP+vnk6cuQIe/bswWQyMXjwYPz9/blw4YKxvY0bNzJkyBBsbW0ZO3YsGzduxN3dncOHDxMdHW3sz1LsNCkpiZYtW1K3bl2uXbtm1AhaunQpkHZTtmLFCgD8/Pys+padfojI48uSqbdw4ULMZrMxhMvNzc3I+tm+fTsAly5dYvv27djZ2VG5cmXjXGGpTwh/ny9effVVpkyZwjvvvIOXlxfNmzcnISGB4cOH8+233/L222/zyy+/MGjQIMxmM9u2bXuU3ZZ/gDJ7REQkxxQtWpSBAwfy0UcfERQUxPPPP0+xYsUAWLNmDa+//jrHjx83CpXGxsaSL18+3NzcuHr1KoGBgfTr1y/b+82fPz8tW7YkJCSEF198kTJlymj4g0guUKVKFSOwUqVKFc6dO2e1vEOHDqxcuZL333+fOXPmcOzYMa5du0apUqUAjGELq1ev5sKFC4wYMQJ7e3sOHz5MYGAgFy9eNIqWxsXF4erqyurVq1mzZg0LFy7k+vXrREVFGcWYn3/+eSZOnMjq1at56aWXiI+P59y5czRo0ABXV1e6devGypUrmTp1Kjt27ODatWucOnWKSpUq0bx58zv28179EJHHl7+/P+7u7sa5xjLM3MbGhl69evHxxx/z1ltvGcWUb9y4QefOnfHw8ACgYMGCxMTEEBgYyPvvv0/Hjh1Zs2YN7777LlWrVuXo0aPExMRQunRpHB0dOXXqFJs3b+bo0aOULFmSffv2AVC9evWcOQDy0CizR0REclTbtm2pW7cuSUlJfPrpp/j4+NCvXz/c3Nw4evQo1atXp1GjRgDs378fgN69e+Pq6kpERITVFMfZMXToUFq0aEFcXByRkZGMHTsWgDx58jycjonII2ep21OkSBGjLlh61apVY/z48Tz11FPs2bMHZ2dn3n//fTp06ABAzZo1qV+/PgkJCZw7dw53d3c+++wzPD09OX78OE8//TQvv/wykHY+8vX1ZfLkyZQvX54DBw5w4cIFGjduzLfffgukDSUNCgqiZs2ahIeHEx0dzYsvvsjIkSOBtKFns2bNom7dukbR55deeong4OC7novu1Q8ReXzZ2trSuHFjIK2uYfosv8DAQEaPHs3TTz/Nvn37cHZ25r333mPQoEHGOpZrpJMnTxIfH09AQABjx47lySefZM+ePbi4uDBw4EACAwMBGDduHO3btycuLo7Q0FCKFCnCxx9/TJMmTR5tx+WhszFnJQ9eREQkl5kwYQLu7u40btwYDw8PYzabqlWrMnv27JxunoiIiIjIfdMwLhER+U/atm0bBw4cICgoiDJlyhizWDz77LM53DIRERERkQejzB4REflPOn36NJ9//jn79u3j1q1bFC5cmFdeeYVevXppKJeIiIiIPNYU7BERERERERERyUVUoFlEREREREREJBdRsEdEREREREREJBdRsEdEREREREREJBdRsEdEREREREREJBdRsEdEREREREREJBdRsEdEREREREREJBdRsEdEREREREREJBdRsEdEREREREREJBdRsEdEREREREREJBdRsEdEREREREREJBdRsEdEREREREREJBdRsEdEREREREREJBdRsEdEREREREREJBdRsEdEREREREREJBdRsEdEREREREREJBdRsEdEREREREREJBdRsEdEREREREREJBexz+kGSA6KuwoxZ+HaWUi4DuZUSE1J+9ecAqmpf//fsgwzOBaA/EWhQNG0f/MVAVvFDUVERERERET+DRTsyc1iL8O102nBnGtn/j+wc+b/f85C4o2Hsx9b+7SAjyX4k78o5PeEAl5QpDwUqQT2Dg9nXyIiIiIiIrlBaircuJjuHu1M2u/xMWlfxsdf//vfxBtgNoONDdjYpv1gA7Z2kMcZnNzA+Ym0fy0/Lh7wxFPg9hS4lkxbV/4zbMxmszmnGyEPQWIcXNgLZ0Ph3C44txtiL+V0q9LYOUCRilDMD4r6QeW24OiS060SERERERF5NKJPwcWD8NfBtH8vH4fr5yEl8dHs39YeCpaAJ56GQmWgqC94+UNhk0Zp5FIK9jyuEuPgzDY4uRH+3ASRhyA1OadbdW82djD4LDjky+mWiIiIiIiIPHzx1+HMdji9Fc7vTQvwxMfkdKsylydfWuCnWJW04E+pummjNOSxp2DP4yTqOBxeDCc3wPndjy4K/DB5VoaeW3K6FSIiIiIiIg9HShKc2QEn10PEerh4IK3u6eOqsAlqvAnVe+R0S+QBqGbPv13sFTi0AA78kjZM63FXvHpOt0BEREREROTBJCdA+Do4HALHV6XV1sktLodBYmxOt0IekII9/0bJCRC2Ag7MxRy+DpvUpJxu0cOjYI+IiIiIiDyOkuLTAjxHQiBs1cOb8ObfqHTDnG6BPCAFe/4tzOa0cZ0HfsF8JASb/x/TaZPDzXroigfkdAtEJJcwm82YzWAZi2wD2NrmurOmiPyLJaekkvL/5yIAO1sb7G1tsLHRuUgkV7l0FHYHYz7wCza5KYPnTlw8wMM7p1shD0jBnpyWdAt2B8POaWnTpJMLAzwWTm5QuExOt0JE/oVSU838dT2eM1fjOHs1jrPRt/gr5hYxt5L+/yeZ6////9jEZO5UbS5vHltcHO1xcbSngFMeCjrl4Yl8DhRzdcLL1Ynibk4Ud3OmuJsTefNo+lERsWY2m4m6kcDZ6DjOXr3FmatxXLh2i70tylIAACAASURBVGtxSVyPT/uJuZXE9VvJ3ExIJiU185ORg50tBZzy4Oqcdh6y/Lg5O1DczYmSTzhTspAzJZ9w1rlI5N8qOQGOLEm7VzuzHcjF92m3e7p+2hTv8lhTsCenJMbB7iDMW77GJi4qp1vzaGgIl4gAkdfjOXQ+hkPnr3P4QgwnLt3kfPQtElNSH3jb8UmpxCclcvnm3QvY29iAu4sjJs/8VCxagIrFClCpWAGeLuyi7CCR/4jo2ET+OB/DoQsxHD5/nbDIG5yLjiM+6cHPRYkpqVy+mcDlmwl3Xc/GBgq7OFKqkDPlPQtQ2asglYsXpJxHfuz+ReeiAwcOMGbMGH766aecborIPy/2MmyfjHnPD9jcuprTrckZGsKVKyjY86j9f5AndfN4bG9d+e9Eh+GewZ5xa48DUL2UG/4l3cjnqLenyOMuJdXMgXPX2B5xhV2nrnLo/PV73vw8CmYzXLqRwKUbCWw+cdl43CmPHeWL5ifgqSeo9XQhqpd6QucikVzAbDZz+MJ1tkVcZs/paA6dv875a7dyulmYzRB1I4GoGwnsOhVtPJ43jy0VihbAx6sg1Z96gjqlC+OWzyFH2jhjxgyWLl2Kk5NTjuxf5JG5fgG2fpMW5Em+9d+6T7NiA083yOlGyEOgqdcflcQ42PUdqVsmYHvrSk63Jmd0WnzXKHG14euMm0A7WxsqexWkcYUiNK3kSTmP/I+qlSLygML+usGW8Mtsj7jMzpNXuZGQnNNNum/2tjb4FC9I7dKFqV2mEAGlnsDezjbH2qNv10Wy7uzVOLaEX/7/89EVrsbePePv38zWBioVK0jdsoWpV6YwVUu54Wj/aIZ/rV69GpPJxAcffMC8efMeyT5FHqno07BlPOb/Y+++o+Oqr0WPf6eqS7Zsy03uvVfcMGADoeSRBySES0ggN+Tdm5DckHZpCZfkBkiD0HEAh96NwRRjcC9yt2xLbup9VEYatZmRNOWU98fYMvaMZNnWzDmj+X3WYi18jma0ZUtH5+zf3vt3+B0MSvReJ3rN4Olw965uP2Rrfj0+WWHp+IFiUUzHYjrZ4/f7+d3vfkd1dTU+n4+7776bq666qnc/iUjyBBiMcH8FxKcGnXr5ndU4JRPP53W9YjV6QCLfmDqYa6YNYd7I/qLNQhB0JqeqhS+P1vLlsToqm9q1Dids+idauHrKYK6fMYSl4wdhNUcu8fP11XXxwCUIoRXZXXx+pJZ1R2sprndrHU7YxFuMLB0/iG/NGsrVUwaH/WHLZrPxm9/8Rlx7hL6lrRF165/h4GsYVFnraPRjyT1wzSPdfsh3X9zNgfJmrCYjl4zpz9VTBvOtWcMYmBwXoSCFnojpNNxnn31Gv379ePzxx2lububmm2/u3WRP7gcoXz2IsaMR7daBdWLgpJCJHr9forbeQZk3Geg62VPe2M7KrDJWZpUxMNnKlZMzuGHmMC6bMFDseCEIGjlc2cwXRwIJHj20Q0RCc7ufDw/a+PCgjZQ4M8snZ3DDzKFcOTkj7BU/I0eO5LnnnuO+++4L6+cRhGhT0uBmbW4ta4/UUNSHEzxf5/ErbMqzsynPTrzF2HlfdOXkDDHwWRDORfKh7nsRZdvfMPlj45pxXrrpxFi/fTfN7g4OVXiAwHyyXcWN7Cpu5LEv8rhswkBunpvJNVMHi2uRDsR0sue6667j2muv7fyzydRL35CtNnwf3Y21codI8pySOT/k4dJKG4qiUu+39PitHG4fq7JtrMq2MTI9ke8tGMmt8zMZIDLJghB2rR1+1hyy8d7+KgrsLq3D0ZTLK/FZbg2f5daQkRLHd+ZlctslIxg1ICksn+/aa6/FZrOF5b0FIdp0+GQ+y63mnX2VHLG1ah2Opjx+hXVH61h3tI4kq4kbZg7jjsWjmD48TevQBEF/8j5HWvcgZlcVIhURgjkBRi0JeUpVVY4XFpPXZEBW04POS4rK1oIGthY0kBJn5voZQ7h5TiaLxqaLxXmNxHSyJykpcEPudru55557+NWvfnVxb6iqyHtfQt34B6yKpxci7ENGLAh5uMJWi8VipsF3YUMHK5va+dtX+Ty1sZDrpg/h+wtHsnDsgIuJVBCEEA5WNPHuviq+OFKDR7r4nWr6mnqXl39uK+HF7SUsGjOA2xaM4PrpQyPa5iUIsaCkwc3beyv46KANpyd654GFS5tP5oPsKj7IrmL2iH7cuXgU/2fm0IjN9xEE3WoqQ1rzM8xVu2P7AfhcRi0Bc+gF9HpHEy2tbmzeged8G5dX6lycH94vgTsXj+L2hSNJie/5Ar9w8WJ6Zg9AbW0tP//5z7n99tu55ZZbLvyNHMV4Vv2Y+Pqc3guuL/nZXsiYEnT4rY/WUmKr5c3aoSi9NPN+QkYy3184klsvGUGiVVzOBeEMkg86miFl8Dk/VFZU1h6p4eUdpRyvcUYguL5lSGo8P146htsXjuy1eRpiboYQq7bk21m5o4w9pTE8//ACpSdZuXX+CH506WgGp8ZrHY4gRJaiIO9+HrY8gkkMXz63ax6DJf8V8tTmnfvYfTCXD+sH45TP/74mJd7M7QtHctelY8S1KEJiOtnjcDi44447ePjhh1m8ePGFvYki49/+D4w7/o5J9fdugH1FXBo8UAFnle+pqsoTL71BhcvA2sZzZ4jP18BkKz+9Yhw/WDRK9IwKgt8Dh96AXc/AkBlw+wfnfMlNz+8kJ8bbI3pDWoKFOxeP4t+XjL7odlOR7BFiiaqqrD9u57ktRSLh3AusZiO3XTKCu5eNY2ia2EZdiAGOIjzv/Tvxjce0jiR63L0HBk8Neer1Dz/jRJWDVfXnXjDsjtVk5MbZw/jJFWMZnyF2XA6nmE72PProo3z55ZeMHTu289jKlSuJj+9hprHuKJ4P7iK+uTBMEfYRY5fDnZ8EHW5udfLkyrcp8PVjvzN8feUZKXHcvWwcty8cKcqYhdijKJDzDsrmRzC22U8eNMBPd8KQ6SFf0tzqZOvuA7x/2B7Wn81YE28xctslI/nFlePFjDFB6IaiqKw7VsuzmwoprG/TOpw+x2oy8t35mfxs+XiG9xNJH0EbYd0VWVHwb3sCY5ZYjD8vKUPht/khT8myzF+ef5W89kR2tfbrlU9nMMBVkzP41dUTxYyxMInpZM/F8G75O5Ydf8GImF1xTpffB1f+Pujw7oO5bN65j83N6ZR7wn+zMTQtnp8tH8+/zR8h5mgIsaFkK9K6BzA3hvjFPf0WuOWVoMOKovDn515BRcWvGvnAPhivKn5eelNynJmfXD6W/3fZWBKsIgEtCF+38YSdv36ZR0mDSPKEm9Vk5Jb5mfzq6glkpIiWCiGyPvroI/Lz8/n973/fuSvytm3bLv6N3Q20vflvJNUfvPj3ijWzvw83rQh5Kq+olA8+38BW50Aqevm5zWiAm+dkct91k0R7Vy8Td/DnSfW6aX35W8TteEwkenqqi+HM9oZGDAYD9Rc4nPl81bZ6+J9PjrH8iW18mlMdkc8pCJpoKEB+42Z466bQiR6A42ugqTTosNFoZNqkcQBYjSpTk8QDV29zeyX+sbGQZU9s5YMDlciKWHMR+jBvz3btK7K7uPWfu/iPN7NFoidCfLLCu/sqWf74Np7fUoTHL2sdkhBDrrvuOn75y192/rk3dkX2FmzC+/Rckei5UN1suV5UXonRZKLW2/uVyYoKHx2ysfyJbTy1sZAOn7gW9RaR7DkP/rp82p6cT1rNDq1DiSIGGD4v5Bm7oxG3bKRdiezKdnVLB798P4c7XtlHuUPcUAp9iK8NZd39KCsWYyrb0v3HqnJgfk8IV126AE4WfU5LdmM2iMR2ONidXu7/6CjXP7OD3SUOrcMRhN4leWHH4/DkVLCf6PZDfT4/W3Yf4EBFc4SCE76uzSfzxIZCrvrHdr46Vqt1OEKMSEpKIjk5uXd2RVZVnJ8+iOW9W4iTxHyvC2MIjN7oQlWNnQa/BV8Yq73bfTLPbC5i2RNb+TC7CtGAdPFEsqeHXNkfoL50Bcle8UvwvAwYB4npQYclSaKhsTliVT2hZBU5uPbpHTyzqQif2EpaiHJqyVZ8T8/FuP9FjGoPV0Ry3gNn8DUtNSWZSePHABBvVJmc2N6boQpnKbS7uX3lPn79QQ4Ot1frcATh4pVsRXpmLmx5FLxOWP9glx+ae6KQp/71NvWVxUwS1xpNVbd08NO3D4nFMCFiamtrufPOO7nxxhv51re+dUHvoXY043x+OamHV2BEJAcu2NCZkDQg5Km29g7qHY3YPJFpsbI7vdy7+gjfen4nx6rFRiEXQyR7esDx2cMkrf0JVtWjdSjRJzN0C1e5rQZJkjVN9gB4JYWnNhVy3TM72FMitnMVolBHC94P7sLw1k1Y2+vO77WyF/Y8H/LUskXzkSQJgBnJbnEDFQFrDldz9ZPb+eigTetQBOHCeF34PvzPQAup62vfx6XbIH9dyJfEWS10eLwYDAbmpbiwikpCzWUVObj+mSxe21UmVtaFsHE4HNx1113ce++93HLLLRf0Ht66AtqeXkhq4+Feji4GddPClZtXiMlkojoMLVzdOVbt5KYXdvHkxkL8svjdcCFEsqcbqiJj/9e/MfDQM+JB50Jlzg95uKyqGovFrHmy55TShja+t3Ivv1mVQ0u7T+twBKFHlLy1+J6aTVzeRxf+Jgdfh/amoMMZA9OZMGYkAEkmhQlixT0iWtr9/PbDXO58dT+1rR1ahyMIPaYUbcL75Gysxz8I/QEbfg9S8O/XyePHMHbkcAASTApzUno240cIrw6/zP9+foLbXt5LZaO4/gu978UXX8TpdLJixQruuOMO7rjjDjyeni+sN+euQ315Ocle+7k/WDi3bpI9VdW1+DHR4LdEMKAASVF5dnMRN72wi/w60aJ3vsRuXF2QO5w0/fObDHIe1TqU6PaTrEBZ4FneWfMFxZU1vFk7FBmDBoF1bVhaPM9+bw7zRwe3nwmCLkhe2j/+JYkn3uud97viAVge3GZRXWtn5XsfYzabaZVMrK7PQNXZz2tf1i/Rwl+/PZPrpg/ROhRB6JrHieeTXxGf34Ok8zcegUvvCTpc72jipXdWYzAYAoM66zNolc1hCFa4EIlWE/dfN5k7F4/CYBC/AwTt1W9+nvSsP2BG0jqUvsGSBPeXgzl4EV5VVf7x8lvktRjY3Kzts5HVZOSeq8Zz97LxmIziWtQTorInhI7mOpxPLxaJnotlTYbB00Kesjc00ui36C7RA1DT6uG2l/fywtZiUb4s6I7iKKHt6QW9l+gB2P8SeN1Bh4cPHczozMCKe5pZZky8aGWNpJZ2Pz99+yC/X3NU7JIj6JJSk4vn6fk9S/RAYGCzuyHocMbAdGZOmYiqqhgNsDBNzGjQk3afzB8+O86dr+6nUcwVEzRWt+q3DMx6SCR6etPopSETPQB19Q6cLlfEW7hC8ckKT2wo5NsrdlFcH3zfKgQTyZ6zNFeX0v7Pq+jvFTMTLtqwOWAM3mnL6XLT4nTppoUrFElReXx9AT987YC4sRF0o2P/W8grFpPkLu/lN26Gg6+FPHXZgjmds3tmifYKTbyzr5L/+/xOUb4s6Ipry1OoK68k3nMeLRReJ2x5JOSp665YgtUaaBEYGe9leJxILutNVpGDG57byUGxa5qgAVVVsb3yQ4ac+JcYr9HbumnhOlZYgsViwaaDZM8pubZWbnx+p9g9sAdEsudrmmpK8b1+IwN8ItHTKzIvCXk4r7gMs9lMvQZ9n+drR2ED1z+TJYY3C9qSJVrf/hEJ6/4LixKm5OOeFwJbJZ9l3OgRDB+SAcAAi8QI8QCmiUK7mxuf38VqMbxZ0JqvndZXvkPKjj9iUi9gZf3wW1B7JOhwXJyVS+fNRpYDVWyLUp0YxAOd7tS2erjt5T28urNM61CEGCLLMpUrvkNm1Sdah9I3dZPssdXaccpm3DprrW3zydz9ziEeX5+PoojfFV0RyZ6Tmuuq8L7+bQb7K7UOpe/oItlT2+DAaDTqurLn6+pdXn7wyj6e21ykdShCDJLbmml59nLSij8O7ydy1ULOuyFPLZk/+3R1T7Iom9WKV1L47w9zeeyLE+LGRtCEbM/H/eQ80qo2XfibqAp8FXor9ksvmc2A/v0A6G+RmJIktv/WI7+s8qe1J/j5u4dwe0UrjRBesiRR9cJNjGrYrHUofVPaCBg0MeQpSZKorqvXRQtXKKoKL2wt4cdvHKC1w691OLokkj1Aa0MtHa/dzFCfWKXoVV0ke+obGmmXjbrLEHdHVlT+sbGQ36zKEVv/CRHTVnWM9qcX0K/1eGQ+4a5nQAmeDTN1wlgGDQgM5RsS52OIVbQ2amllVhl3vXEAp0fc2AiR48pdi/zSMpI9NRf/ZhU74cSnQYcNBgPXXL4ISQpch+amuIgTW7Hr1hdHavn2il3UtIidA4XwkPx+Kp6/idFNO7QOpe8au6zLUwWlFfglSVctXKFsLWjgxud3UmgX4wbOFvPJHnezA9crNzPMK6o2elX/0ZA8KOiwLMvUNzZHTVXP2T4+VM2PXjuASzxkCWHWkrsO02vfIMVfH7lP2lwGx9cEHTYYDCyaO7PzAUxU92hvW0ED316xm3KHqHwQws/+5RMkrrkTq9KLD/Ub/idk6+jEsaMZNzITgHijKrZi17lCu5ubV+ziRI2YKSb0Lsnvp/Sf/8bYliytQ+nbumnhKi6vwmQyU6vzZA9AeWM7N7+wi6+O1Wkdiq7EdLKnzdlC48qbyPTkaR1K39NFVU9VjR2fzx8V83q6srPYwa0v7cXuFLNLhPBo2PQ8yWvuIF5pj/wnz3oyUBd7lrnTJ5PeLxWAEfFeBlh8kY5MOEtxvZubVuwip6pF61CEPqz2nZ+Tse8RTPTyjnAtFbDn+ZCnrr/yUlQlUNEzNamNfmaxwKJndqeXW1/aQ1ZR8E5rgnAhJL+fEyv/g4lNonUrrAzGbit7bDW12H1W/Gp0pAzafDI/e+cgHxwQY1lOiY5/uTDocLtoeOkmRrWL7dXDootkT2mlDavVErWVPafk1Tq5+YVdolxQ6HW2NX9kwE4NtxStPw6FXwUdNhgMzJ81rXN4qqju0YeWdj/fX7mX3SUOrUMR+hhVlqhbcSNDi97GEK5PkvUkuIJ38xqY3p/Z0yef3oo9VVSN6J3bK3HX6wfEEHnhoimKwpE37mV6vRjGHHbD5kBieshTLncbdkezbuf1dEVR4YGPj/KKGCIPxGiyx+vpoGLlDxjddljrUPquLpI9dfUOFBUcUVzZc0pNq4db/rmbvaVipy7h4qmqSsnbv2FY7tPabyma9WTIw4vmzCA5KRGAMfEe0sRquy60+WR+9NoBNp44jy2wBaEbkteD/dmrGVK/LbyfyOeGzX8Keeray5cQZw0sDI2I94qdAKOAX1b57w9zeXlHidahCFFKVVVyV/2Fmba3tL8XigXdtHAdySvCbDZFXbIHAgXqj6w9wdObCrUORXMxl+zxeb0ceu0+JrZu1zqUvsucAENmhDxldzTR5LcgRUk54Lk4PRJ3vrqfnUW9s6qem5vLHXfc0SvvJUQPVVUpefMXjC1+RR83N7b9UBbcI280Gpk7fTKKomAwwExR3aMbXknh7rcP8snhaq1DEaJch6sF+7NXMaQ1QgtiOe9ATfDnslotXLZwLtLJasKFaa36uD4K5/Tndfki4SNckGPrXmFKwbPaVTfHmm6SPZXVtfgwRfUC/dObinhk7Qmtw9BU33ji7iFVVdm7+nnm1K8SNwzhNHQWmIIvDG3tHTS3tEb1vJ5QfJLCf76VTXZ500W9z8qVK3nooYfwesVOR7FEVVVKXvsp48veCl+rxIXYGbq657IFcztX2yckdJBkEjdkeiEpKr9elcOqA1VahyJEqQ5XC00rrmd427EIfla1y63YF82ZQcbJnQD7mWWmiq3Yo8af1+Wzckep1mEIUSRvz3pGHnyUeFVU8UWENQUyF4Q8paoqtlo7Nd44VH3dnZ63V3aWcf/qIyhKbD77x1SyJzfrS6aUviwuIuE2InQLV15xGWaLOern9YTSfrKN4qit9YLfY+TIkTz33HO9GJWgd6qqUvjqzxhf+b7WoQQr2RJytd1sNjN72qTOWRozxMOXrqgqPPDxEb44Uqt1KEKUCSR6rmN4hwaroJV74NhHQYcNBgPXXLaoc1bYnBQX8cZeHhQthM1j6/JEwkfokdK8XJK2/I40pVnrUGLHmMvAZA55qrq2Hldbm+63XO+pD7KruP+jI73yXtHWhREzyR5baT4Ju/7GIFlsxxZ2XczrqbU3YDQa+2SyB8Dllbjz1X0U1F3Y0OZrr70Wszn0RVfoexRF4dib9zGh6j2tQ+la1j9CHl62aD4mowmAyYnt4uFLZxQVfvXBYbYW1GsdihAl2l2tNK64nuEdGu5OuvEP4A/e2n38mJFMGDMSgDijylyxFXtUeWxdHv/KEgkfoWtNDXU41/6ekf5irUOJLd20cJ0oKsVqtUblvJ6ufHjQxt+/yr+o94jGLoyYSPa4na1UffIYk7w5WocSG7ooCaxraMSjGHDKfTeh0dzu5wev7KPMIaodhK6pqkruB39mSplOZvR0JW8tNAQPt4uLszJjynhUVcVsVJkmqnt0xy+r3P32QfaXXVx7qdD3tbtd1Lz0XTK1qOj5utYq2B26uvX65Us5damcnNhOfzEcPqo8ti6PT3PEPDEhmN/n4/iHjzGzbafWocSebpI9VbV1NPvNtPWxZ7YV20p4Y3f5Bb8+Grsw+nyyR1EUDn70NPOdX2odSmxIzYTUoUGHFUWh3tHUZ6t6vq7B5eX7K/dia27XOhRBp46ufYmphc9iRu8VMSrsfCrkmeWLL+l8+Jqa1IbFoEQwLqEnPH6FH79+gGPVF95eKvRtXk8HJf+6i/HufVqHErDzaXDWBB3un5bK3BlTUBQFowEWpYnv6WiiqnDvh0fYUyJ2LxVOU1WVfR+v4JKGD/W98NUX9RsFA8aFPOX3S9TYG/pUVc/X/e/nxy+41T0auzD6fLIne8NqZlW9jgWxChQRmfNDHq6urcfr88ZEsgcC27L/8NX9OD3i+044U37WGsYdepQ4NUpKQI9+CC3BA3+TkxKZMnEsqqoSZ1SZIqp7dMnllfjxGwewO8WsOuFMsixz/PVfM71lg9ahnOZvg01/DHnqG5ctIiE+HoDhcT5GxQe3fAn65ZMVfvJWNkV20YYnBBzZs4VxRf8iXhU/yxHXTVVPfkkZsiz32WSPosKvV+Wwu6R3dlLWuz6d7Ck9kcOgg0/QTxFl7BEzInQLV0lFFRaLJWaSPQAlDW384t3DyOcx/T0zM5NVq1aFMSpBS6VH9jJo230kqVF0s6v4YfezIU9dueQSFCVQ0TM9qQ2TWJnTJbvTy3++mY3Hr/dKMiFSVFUl993/ZVbdKv3ts3JkFdiygw5bLGauWDQPWQp8Hy9IdYpqgCjj9Ej8+2sHqBfJ55hXXVaEL+s5hspi90hNdJPsKamowmAyU9uHn9l8ksJP3jzI8Zq+XyXaZ5M9rY0N2L58mjH+Aq1DiS1dDGe2OxoBAw19bNv1c9le2MBjX2g48FLQjeqyItQvfsMAOQqH5h56C9wNQYfT+6UxadxoABJNChMTReuiXuXaWrl3de/sRCFEv8NrX2Va6UuYdNlKqsKX9wd6f85yyaxpDB40AIA0syzmhUWh6pYO7nrjgEg+xzC/z8fRL19hTkeW1qHEJoMJxl7R5WlbrR27z4qk9tk0ARCofP5/b2TjcEdJpf0F6pP/irIsk/XZm8xt26x1KLHFZIWhs0KeqmtopFky4+/jF45QXt1VxuqDNq3DEDTkammi5uPfM857XOtQLozUAXtXhDy1bNH8zpX2mcluDGKlXbc+z63huc1FWochaOzo7o2MyvkrcaqOqyuqswMVPmcxGAxcc8VisRV7lDtW7eR/PjmmdRiCRnZ/tZp5TZ9gRtI6lNg0fB7Ep4U85XS5qXc099kWrrPVtnr6fBdGn3zyztm9iZF160lWnFqHEluGzARz8MWhw+OhqaU1plq4zvbQJ0c5USO+H2ORLMscXvU35ro2aR3KxTnwCniCy12HZAxkzKjhAKSYZcYliN57PXtyUyGbTti1DkPQSFVJPvHb/hgdFYab/gi+4MqdsSMzmTh2FKqqYjWqzBdbsUelDw/aWHVAtPDEmvKCo6SceJtB0oUNyBV6QTctXLl5hVgsZmwxkuwB2FPayN8uckt2PetzyR5XazM1B9czzRvc7y2EWRctXAUlFRiNxphO9nj8Cj99+yCtHWJgc6zZv/Z15ta9o9N2ifPgbYUD/wp56oqF8/BLgRW6WcluENU9uqWqcO/qXOpadVzVIYSF29lCzaf/ywRflFRUuGoCu3OFcP2ySzEaAtOGJiW2M0BsxR6VHv7smFgIiyFeTwcnNr7NLM9erUOJbd0keyqr6/AoJhpjbOzGyztKWX+8TuswwqLPJXv2bf6MuW1bov/BKhqNCJ3sqa6zYzKZqI+xC8fZKpva+e2qHK3DECIo79AeRhx9lmSlj6w87/0n+IMrd0ZlDmPUsCEA9LdIjIoXiQQ9a27388v3D6OcR9myEN1kWSZ71RPMc+po562e2P1cyN0A+6WlMm/mVBRFwSC2Yo9aHr/Cz945KHYujRG7vlzNzNYN4hlNS/FpXe6crKoqtpq6ky1cuhvdH3b3rT6CrbnvzZ7sU8meisLjmIs3MNxfpnUosanL4cxNeBUDLZI5wgHpz6a8elZli7LlWFBfXYFr0+NkSuVah9J72hrg0JshT116yRykk9U9s5PdkYxKuAD7ypp4fmux1mEIEbJv/YfMqXkn+mZkSB2w8eGQp65eupDEhMBW7EPjfIwRW7FHpfLGdh74SAyP7+sqCo9D0UYy/aVahxLbxlwORlPIU5XVtbR1dMTMvJ6ztXb4uee9w0iyonUovarPnXuOSwAAIABJREFUJHtkWebw9rXM9+zQOhT8Cty7J43bN6Vzy/p0NtviyGs2c+uGdL63MZ0H96Zy9oKqX4Hf7k7jto3p3L4pnRJn4AdxR42VW9anc8/Ofp2v+VN2CjZ36B9UzSQPgX4jgw6rqoq9oZEGn5VYzBKH8sjaE9S2ipvSvkzy+zn8+UvMbd+udSi9b/dzIAevwk4aN5qhGYMAGGT1M8zat3c36Aue2VxEdnmT1mEIYVZ0NJt+OS+SpkTpv/Xxj6FiT9Bhs9nM8sWXdCaZF6Q6MYkW0qi07mgdn+ZUax2GECayLJOzY50untFiXjctXHnFZVit1phN9gAcqmzhmT62kUWfSfYc3rmBcY2bdDGU+bPyBPpZFd69uomVy5p55GAqzx9L5ufT3bz3jSZ8ioFtNWf+IG2viUNS4P1vNPHzaW6ezk0B4N3iRF5d3kxGgkx+s5mCFjPJFpXMZJ2VQHZREmhvcNDe4Yn5Fq6vc3kk7hNbIPdpezZ8xBzHmuhbRe+J1qqQu+QALJ4383R1jxiaqnuyovLL93Nwe/vg96kABHYCrNj0Lyb7oryF+KsHQm7FPnfGFIZmDAQCA+Kni6rCqPXHz47T4BKLBH3RkT1bGOHYSqrSrHUowrirujxVVVNHk99Mu6KzgoIIe3F7CXm12ucTekufSPY4mxupPbyeqZ6DWocCwHUjPPxy5ukbDpNBZUp/Py1eI6oKbZIBs+HMm5YxKRKyakBRwS0ZMBsD55PMKh2SgQ7JQIJZ5eUTSfzHlODdKTTX1XDm0gqsVktMD2cOJavIwbv7KrUOQwiD8oKjJBx9mwypRutQwmfX06AEl7nOmDyBgf37ATAszkeGxRfpyITzVN3SwRPrC7QOQwgDVVXZs+49Frq+xBjtFS+1OZDzTtBhg8HAdcsuRZYCC2Czk90kRutW7KqC+eD7WLY/i2XH8+B2YHDWYdn+HJbtz2LOWQ2qcs7XABjseVi2PYV53+udrzHnfgRt+q3uam738/s1R7UOQ+hlbS4n5Yc2McOzX+tQhPSx0H9UyFM+n59auyOmq3pO8csqD3x0pM/MNewTyZ79Wz5ndnuWbgZ+JVlUki0qbr+Be3b241cz3YxOlnnsUCrXfzGQRo+RhYPPfAhKNKtUt5m4/ouB/M/+NO6YGBgQ9bNpbh49mEpmskyl28TcgX7WVsTz8IFUDjt0VC3T1byehkbAcLKNS/i6P6/L65ODwGKZ19PB8Y3vMNsT3HLQpzgKIf/zoMMGg4EFc2Ygy4Fr8axoqu4J9aDVUo1lx3NYsl7Asusl8IT+egxNFViyXjj95yh70HpzTzmHKsWKa19zPDuLkeUfkKK0aB1K79j8J/AG/wyOyhzGpHGjUVUVi1Flfmp0rsgaa48D4L/iHqQp12E++immE+uQpn0T/xX3gOzHWHvsnK8BMJXuxr/kp6gJaRhaazC01qCa4yEpPbJf1HnacMIu2rn6mP1bPmNK2z4siCHcmuumhetEUSkKakxtud6dXFsrr+7qGzOAoz7ZU15wlI6y/WT69DVosrbNyJ1b0rlxtIdvjfbw2KEU3rm6ia9ucHDTaA9/PZxyxse/XpDE0iFe1t/g4NPrHDywNw2vDOPSZJ67rIX/nNLG6pJEbhjdwc66OB6e52TFsWSNvrqzGM0wbE7IU3ZHE62SGa8a9d9qvc7tlbj/oyOoIUrThei0Z+MaZrZu6JvtW2fLejLk4fkzp5KWErg2jYzz0j9KtkQO9dBkPrIGaea38V/2c+RhMzAVbgl6nalwC+bDH5wxxyjaHrQUFR786Cj+PjaUMJa1NjZQl/U2k3y5WofSe9x2yPpHyFPfvHIpRmNgLuCEhA4GRmFVoTJsBtKc7wJgaG+G+BSkhf+OOnAcKBIGjxM1LuWcrwHAbAXZi0HygcmKqXAL8sSuH/T05A+inavPqKsqo7HkEOO92lVsyQo8uDeV2zam8/1N6VS6TBS3mvjexnRu25jOHw+kcvavvlCzVyGK5qh2pZtkT2mlDYwm6sTifKcnNxZS1RT9i/JR/QSuqio5uzczw3dQV6N/HR1G7tqWzr2zXNwyLjCIN82qkmwOXE0yEmScvjP/6lOtCinWwJUjLU5FUg3I6umv6oOSBG4eG3gvRQ2MOu6QdPJVD54G1sSgw16vj8bmFjGvpxu7ihvF7lx9RGVxHlL+ekb4S7QOJTJqc6B4c9Bho9HIvJlTkeXAlsizomSGRqiHJv+CO1H7DQ98gKqAKXhHQTVpANLCH515MAoftArsLl7aHiPfu32cqqrs/moV89o26+reqFfsWQHN5UGHU1OSWTBr+umt2KO0ugejCXP2u5iPfIw8bBYYjNDehGXT38HXhpqcce7XAPKkazAfWYOalI6hzYEyYDRG22HMhz/E0Fge2a/pPLW0+/nLl3lahyH0gtw9W5jhO6jpAtjWkzNS3/9GE/fMcPOXwyk8mZvCb2a5eP8bTXhkA1uqz6xmCTV7FaJojmooRktgJ64u2Grt1HnjkMXifKd2n8zvPzl27g/Uuaj+Fy05cRi1sZSRPn3NG3jxRBJOn4EVx5O5Y3M6d2xO59EFrfx6dz9+sCmdd4sS+fXJmT737Umjps3Iv09q53iTmds3pfPDLf359UwXieZA8sftN7C/3sqVw72kWVUGxSt8b1M6t4zTSbaxixauwrIKMBjEvJ5zeGJDIe2+GKgE6cMUReHw9i+4JNZ2muiiumfJvFkkxgdunsYmdJBiipLv77MfmuIDN3iGxjJMJTuRx18R9BJl+CxUw5mretH6oPXslmLKHTqcCSecl+PZWQy0rae/7NA6lN4ne2HD/4Q8tXzJJaQkJQEwJM7H2ASd3COdJ2n+7fi+8SCWw6tA8kJiOv5rfoc8Zklnm9a5XqOmDkZa+CPkiVdhrNiHkjkXoz0fada3MRVsiPBXdP7WHK7mYIU+216FnqkpL8ZtO8Z4j7ZzmK7O9PLIgkDyt6bNyMB4heeWtnBJhh+fDA0dRgbEn1naE2r2KkTRHNVQMi+BsyoDT2ludeJobhHzekLYUdjAx4dsWodxUaI22aOqKnkHdzPDf0h3gwcfmudi180NvHVVU+d/8zP8vP+NJt6+uonXrmzuzAL/fXErw5IUkiwqzyxt5d2rm/jwmia+NdrT+X7JFpWnL23t/POfFjhZdU0TN43xBH1uTWQuCHm4qtaO2WQSyZ5zaHB5eXF7qdZhCBfhyN6tZDZsI02OsZvTip1QFTx00WQyMXvaZBRFwWiAmVFS3QPBD01G22HMOavxL/kPiOtZ62y0Pmj5JIU/rxMr6tHM09FO4d6vmOXZq3Uo4ZP3GZTvDDpsNptZtnh+57DmBalOTIboaU00VmZjKtgU+IPJCgYDln2vYXA3BI6Z48BgOOdrMJy+tTeW7UEZefIeTVXBYAhUHOqcqgbaufrKgNRYdHTfNmZ4D+pinqrZCPfvSeORg6lcO8KDyQjVbUZuWDeQZp+RMalnLkiFmr0KUTRHNZRuWriO5hdhMZtFsqcLf16XH9WL8lGb7KksPoGnoYwx3hNahyJ0ue16I37FQLMU3PognGnljlLsTp0k74Tz0u52UZa9kRnefVqHoo0uZmhcsWgeFnPgZ39iYrvud8gJ9dBkrDmKqXQn/st+BkkDzv89o/BBa8MJO3tKGrUOQ7hA+zd9xnR3Fla1j888+eqBkDsCzp42ieFDA61OySaFmUlRsupOoJXU0FqNZcfzWHa9hDTjJqTJ12I++B6WrBcwVmYjTfs/AJiz34X25pCvwXTyodPvwegoQRl6stU+PgXL9meRRy/U8KvsuWPVTj6K8hX1WFVdXoTTlsc4r35aYP62uJX1Nzj4n/1ptEsGhicpbPiWg++Nb+evh1KDPv7s2asQJXNUu9JNsqeqpo4OxUSTeF4LyeH28kpW9A5rjtpkz/HsnUyWjukiYxzTEgfCgHFBh1VVpd7RRIPfgtr3pgb0ug6/zD826KsdUeiZA1vXMrVtN1ZV3w/xYVO4HuzHgw5brRZmTZmIqqqYDDBd59U9oR6azEfWgOTFsu91LFkvYMr7Cjj9oNWtKH7QemzdCTE4PgrVV1fSWrBD02GoEVN3FA6/GXT47K3YZyW7SdJ5ormTOQ5pwQ/xX/5f+Jf9EmXYdNQBY/BfcQ/+y36OtOQ/OltLpfm3Q2L/kK/pZIlHWnBn5x+lObfiX/YrlJGhW+/16IkNBXT4ouTfT+h0dO82JkkndPGM9klZPC8dD7R3JphVDAaV/8rqR7kr0H6dZFYxGs78fRdq9urX6XqOaigJ/bvcSEdRFKpq7CerenT8NWjs5axSWtqj8z4/KlN4dZWlNNeWs9xzROtQhC6qehoam3G3tVPv0+fuM3q0+qCNu5aOYfKQ4BUGQZ/qqspoLDrAUh2tXkWeGpjdc8srQWeWLZnPoeP5AExJbCfXlaLfnflOPjR9nW/YYyE/VJp/+5kHktLxL/vVmcdCPGhFi2PVTj4/Usv/nTVM61CEHlJVleztXzLbt093re1hs+VRmPbtzgTIKZlDBzNl4lgKSsoxG+GSVCfbWvprFKRwMexOL//KKuUXV03QOhShh+ps5Tiqy7hcJ89o14zw8uDeVL6/KR1Jgd/NdZEep/DA3jQsRpUEs8qjJ2f63LcnjV/NdPFq/unZqytOrmWtvKKJePPpOaqnxmucmqN6+wQdzwgbcwUYQ997VVTX0t7hweYNPc9HCHB5JFZsK+F335yidSjnLSqTPXmHdjNWLiVB1fEPVqzoItlTUFqO1WrB7hbzenpKUeGxL/J468f6X/kXAnJ2bWK6N1sXq1eaOr4Grvw9pI8943BiQgLTJo7jWEExFiNMTWrjsFvcUESDf2wo4PrpQ7CYdJqcE85QcuIwSk0Omb5irUOJnLYG2PF3uObRoFPfXL6U4rJKFFVlXEIHJ9qSqPeL+5Fo9MquMn60dAzJcVH5yBJz8g/tZrRaTqKqj2reRHNgJurZ3v9G8IzFvy8OfNxD81w8NM8V8v1CzVHVvW5auPKKSrFYLNSIeT3n9Mbucu66dAxD0uK1DuW8RN1dXJurleryQiZ5DmkdigBdDmeuq3dgMBhoENuun5esIge7ivvgDip9UHVZIW3Vx3XVk64ZVYZdz4Q8ddWlCwLzaoBpyW7MUTQwNZZVNLbzyeFqrcMQekBVVY4fyGKm70DsFeHvewkaS4IOJyclsnDODGT55Fbsaa0QKxVPfUxLu583dpdrHYbQAx1tbqrLCpnoOax1KMLXjb+qy1NVNXaaJDMdiqnLjxECvJLC05sKtQ7jvEVdsufovm0MUBpIl+u1DkUwGGH4vJCn6h1NtEomPOLicd5e3B584yroz5F925jhOySqek7JeQ+ctUGHU1OSmTR+DADxRpXJiaIiM1q8uL1EzO6JAiXHDmF05DPCV6R1KJEn+2DDQyFPLVs8n7SUwKyODKuf8QnBszeE6PDKzrKo3g0nVhzbv4P+cgMZUo3WoQinDJwIaZkhT3m9PurqHdg80VWpoqUPD9ooadBH1VpPRVWyR5YkKgqPM8oXfVm1PmnQlJBbEft8fhxNLWLL9QuUVeQgrzYKykJjWHVZIe3V+tppQnOyF/Y8H/LU8sXzkeVAUmxGsjt2ZopEuZKGNtYft2sdhtANVVU5fnAns2KxqueUgnVQsjXosMlk4spLFyD5A0mCS1KdorIwSjW1+XhrT4XWYQjdUBSFiqJjsTEgPpp008J1rLAEDIgt18+DrKi8uC26FuWjKtlTdCwbv88bm6tXejQi9I4OJRVVKKg0iGTPBftXFG/xFwuO7tvOZL/YDTDIwdehPbgPftCAdCaMHglAkklhgqjuiRr/FJWGulZy7BAGR6G4L1r/O1CCr8czp0xk5PAhQODaM0vnuwIKXVuZVYrHL37n6lXxsYN42pyMFAvy+tJNsqesqhrVaMIuntfOy2e5NTS1Rc/OXFGV7KkuLWSA6iBFCR60JWggM3Syp7K6DovZjD2c83oUGXP2O1h2PIdl21MYa09XWJiOfIKxbHfIl5kKNmHZ9gyWrU9iLN8LgMGeh2XbU5j3vQ5qYNXPnPsRtAU/tEbK57k11Ds9mn1+oWvV5UU01pQxTqxeBfO5AzM0Qrhi0TwkKbDCPjPZjUFU90SF3KoWdos5Yrp0qqpniv9o7Fb1nFJ/ArJfDXnqumWXnlFZmGwS7UDRyOH28dEhm9ZhCF0ozz/CcKWaeFW0S+qGyQqjl3Z52lZTR603Dln8BjkvXknh3X3RU2kYNckeye/HbisTq1d60kWyp67BgaRCUxiTPcaqg6jWRPyX/wL/4v/EnPsxeN1Ydr+Mqe54yNcYGooxNJXjv+IX+C/7OYaOFgBMpbvxL/kpakIahtYaDK01qOZ4SNJu23ifrPCaGEioS/mH9zBWLhE3NF3Z/xJ4g1fPhw8dzOjM4QCkmWXGxItkZrR4aUep1iEIIZTm5dDRVMNo7wmtQ9GHrX+Gjuagw8OGZDB90nhUVcVsgAWpok06Wr29t1LrEIQQPO1t2KvLGe3N1zoU4etGLARrUshTjc0tNLW0hq+FK9SivLsBy/bnsOx4DnPO6s4F9lNMBZuxZL0Q+G/LE1jX/SFwPG89lm3PYCrYdPq9v7ZAr4W391YiydHRFhw1yZ6yvFxkRWGEV5QH6kJ8v8DQr7Ooqord0YTDZ0UNY6ZYGT4Lecr1pw8YjCB5kSZfizwi9NBoY30+aupQzHtfw7LnXyhDpgVOmK0gezFIPjBZMRVuQZ7YddljpLy7r1IMJNSZNlcrNRXFYqeJ7nQ0w8HXQp66bMGczuqeWSmhtzUV9GdHUQNVTaL1Tm+KjmQzXirAgl/rUPShowm2/S3kqeuXX4rJGNgwYmyChyFWbyQjE3pJXq2T7HLtqq6F0Apy92ExqmT6i7UORfi6ccu7PHU0rwiLxYItTMmeUIvy5qOfIU29Hv/lvwBVPaMrA0CedBX+y36O/7Kfo8b3wz/ve4H3aijEv+yXGO2BZKKxfA/KqIWBZz+N1Dk9rDtWp9nnPx9Rk+yxlRWQrjaTpgSv2ggaGD4PDMHJnOZWJy53W/j7P81xYIkHvwfL/teRpl4PSQNQ00d1+RKDtw1jSxXSwh8izf4u5uy3QVWRJ12D+cga1KR0DG0OlAGjMdoOYz78IYbG8vB+Hd1o7fCz6kCVZp9fCHZs/3YGKfUMkMXQ2m7teQGk4H7mcaNHMHxIBgADLBIj4kR1TzRQVfhAXIt0pbmhjoaaCiZ4crQORV8OrISG4EXBxIQElsyb2dnOtSjVKVpJo9Rbe6OnfSJWVJcVMtxfhkWNnjkmMWFc11uuV9bYaVdMtEjh6cIItShvbKlCHTgucH7wFIz1obt1jNVHwJqAOnjyydeaQJECz53+DoyNZShDpoQl7vPx+q7omK8aFckeWZKwV5WKFi49GbEg5OH84nKsVgv14ZzXc0p7M5adK5BHzEfpoprn61RrEkrGZDCaUVMywGgGnxs1dTDSwh8hT7wKY8U+lMy5GO35SLO+jalgQ/i/jm68t188YOmFLMtUFB5nojdX61D0z1ULOe+EPLVk/uzO6p7Zoronanx4sApZEQ/HenE8eyfD1FqxAHY2RQoMaw7h8kXz6JeaAsBAq18Mio9SXx6to9EtKrP0wtnShKOuWjyj6U3iQBg6K+QpRVGorrOHdxeuUIvy0FkooFriQAo9DsFUuBlp8jWdf5bHLcW87w3k8VdgKtyMPGE5pmOfB+arerS7jzxU2UJuVYtmn7+noiLZU154FL/fzwgx4V0/MueHPFzX4MBgMIR/Jy6PC8uul5Cm3YAyemGPXqIOGBMoAVRV6GjFIPvO6GU1lu1BGXkyiaWqYDAEWrs0VGB3kV8n5gvoQeGR/UgeFyO84oamR3Y9E3J3nKkTxpIxMDAPa7DVL9opooTd6WVznqho0wO/z4etJJ8J3iNah6JPxRuhaGPQYaPRyFVLF3Ymm+enuLCIrdijjk9W+CBbLITpRWHuPswmI0P9ouJKV8YuC9mBAVBaaaPD6w1bC1enoEX50/EY/F6wJAS9xOCsCxxPHtR5TBk2E2nxj1FShwZe53VDXDLyyAWYSrLC+zWcw7v79D9HLCqSPVXFefQzuOgvix1B9MEAw7tK9jTikky0K6awRmAq3ITB34G5YGPnMC/k0IkZc/a70N6MMnQaSr/hWLY9jWXvK/hnfed0v6ffg9FRgjJ0GlgTIT4Fy/ZnkXuYSAqnT3NqtA5BAMpO5DJSrhDzMXqquQyOrwk6bDAYWDhnJpIUSASJrZCjx/uilUsX8g/txiC1McwnBmd3af3vQA6eeTd90nhGZQ4DINGkMFtcf6LSx4eqtQ5BOMleVc4guZY4VbRl60o3W64XllZgMVuoCWeyJ8SivNJvOIaGwFwnoz0PZcDYoJcZGwpRTrVvncVcsBFp8jcCi/Wnnt9kbRcMvzpeh1/ng5rNWgdwLrIsY7eVMVGUB+rHwImQ0C/osN8v4Whsot4fevJ7b5Jn3ow88+bQ56Zcd8afpfm3nz43/VsE1xoAlnikBXeefs2cW3sjzF7xeW4N9107CUMXGXoh/JwtTTTaq5nhEztNnJesJ2H6d4JWl+ZOn8yuA4dxutsYEe9lgMVHoz/M1YDCRdte2ECj28uA5DCvBgrdKi86xkipFDNigH+XHIWB+T2L7g46df2yS1n57kcYjEamJ7vJb0/EJev+dlj4muJ6N/l1TiYPSdU6lJjm7WinsaGGuaKqR3+6SfZU1dpp9FvwhHFh/uuL8hQEKi2lmTdhzl0Dx2XUlMEowwNtZpZdL+Jf/P/AaMbgakDJCN4AyNBYjprYH+JTUTImYdnzCkZbDtKc74bta+iJ1g4/O4scLJ+coWkc3dH9b7eqkjx8Pi8ZfpHF140utlwvt9UgKQr14W7hijG25g4OVjQzf7R2W8HHusLcfVhNMsN80TGMTTfqj0Pheph0ZgLWYDAwf9Y0Nu7Yg8lkYlaymy3N4vtb72RFZf1xO7cvHKl1KDGruaGO5gY787wFWoeif9v+CjP/DRLPvLYMyRjItEnjOV5YgslgYEGqk83i+hN11ubWimSPxkpP5GA0mhgikj36MmgKpA4Necrj9VJX78DmTQtrCF0tyvsv/6/gY5f+tPP/pdnfCfl+6oDRyANGB/5gjsN/2c96Jc7esPZIra6TPbpv47KV5GEymUmXxKwA3ehiXk9ZZTVWi0Uke8JAtHJpq6aimJG+Ekyh68KE7mT9I+ThhbOnk5yUCMCYeA9pZtEeFw2+PFardQgxrehoNglGP4PFw9W5eVpg659Dnrp++aWYzYFV7TEJHoaK2WFR54uj4lqkNbutjDh8pEvRsQV1zOimqudoXjFgCP+8nhiy4UQdPkm/rVy6T/Y01deSILtIUNu0DkU4pYuduOyORmQVGiOxE1eM+eJoLZLOe0L7qqb6Wlocdkb5xEr6BbHth7LgAXomk4l506egKAoGg5jdEy32ljbS2i4Sc1pQVZXaimJG+YswIX4f9Ej2q1CfF3Q4IT6eJfNmnd6KPa1VbMUeZcocbRyrbtU6jJilqioNdTYGSTUYxc+OvozvOtlTXmVDMZjEwnwvcnkkdhQ2aB1Gl3Sd7JH8flwtjQwQGWP9sKYEygNDqHc04fBbUBCzZXpbU5uPncViQLkWio9lE2c2kOEXw2kv2M4nQx5eumAOcdbADcf4hA6STGIGid75ZZUNJ8TvZC04aqtobXKILY7PhyrDVw+GPHXZgrmkpwXagAZYJCaJrdijztojorpHK031tbS7neIZTW/M8TDq0i5PV9XWU+uzime1Xrb2iH47MHSd7LFXlyNJMumyaOHSjeFzwBj8bdPqctPicolMcRht13HWuC+rrSghw18thqFejJItUHM46LDZbGb2tEmoqorRADOSRAVnNPjqmLi510Lx8UPEWQxk+G1ahxJdSrdCwZdBh41GI1ddtgj55M6A81JcWMVW7FFla3691iHELFtpPmaLVSR79GbkopBbmgM0NDbT4nSJFq4w2JRXj1fS56gHXSd76m3lWKziQqIrmaFbuPKKS7GYzSLZE0Z7Shq1DiHmOFuaaGlyMMRfrnUo0S8rdHXPskXzMRkDszMmJ7URb9TnL0vhtN0ljbruT++r6qpKyfDbxOywC7H+9yD5gg5PnTCW0SMCW7EnmBRmp7giHZlwEQrsLupdYstvLbQ47BgMBjGvR2+6m9eTX4TFYqZaJHt6ndsrkVPZonUYIek62dPSFKhkEMOZdaSLnbjq6h0YjUbqxbyesCmwu3C4xRDJSKrIP4LZYmGoGIZ68fLXQkNh0OG4OCvTJ49HVVXMBpgmqnt0r8Mvc7iyWeswYoqzpQlnc5PY9eZCNZXA/pdCnrp++VJUJZC8nJ7URqpoJ40qu0SLuyZaGhtIkluJVzu0DkX4uu62XK+po0020yqJZ7Vw2FvapHUIIek62dPaWE+y3EKcKrL2utFFssfe0EibbKRNNkc4oNihqqK6J9LqaypJUNvoJ4ubyYumKrDzqZCnrlxyCafmO05LasMiWil0b7e4FkVUWV6OSDxfrO2PQ1vwtTxjYDozp0zsbCddmCaG/kaTrCLx+znS/D4fzmYHAyQxM0lXkgfD4OkhT8myTHVdvWjhCqO9pfq8L9Jtssfv8+JqaRTlgXqSPhaSBgQdlmWZ+sZm0cIVAbtLxE1NpCiKgqOuSjxc9aajH0JL8KDr5KREpkwci6qqWI0qU0R1j+6JxHNkNdRUicTzxfK2wpZHQp66dtkSLJbAYtWoeC/D48QiY7TYXSyuRZFmrypFVVX6S2KWpK6MXQaG0IOXSypseH1+0cIVRoermnU5t0e3yZ7aihJURAuXrnRR1VNRXYtfkkSyJwLEanrk1FWV4fN4GOjX74T9qKP4YfezIU9dueQSVDVQ3jMjqQ2TqO7iTFVQAAAgAElEQVTRtZyqFjp8+rup6YsURaHRbmOI2BHw4h16E+qOBh2Oj4tj6fw5yHLgurMo1Sm2Yo8SdU4PxfVi1lIk2asrMFsspCiinVdXxl3V5amC0nLMZjM1ItkTNh6/osu5PbpN9jTUVmI2W+gvi0n7utFFsqekwobVYhHzeiKgorEdW7PYHjYSbKX5mCwWMSC+tx16C9zBq4Hp/dKYOHYUEBiUOilBzAHQM5+skF2hz/70SKiuruZHP/oR11xzDfX19dx5553YbOHZJetU4lm0TPQCVelyK/ZLL5nNgP5pAPS3SEwRW7FHjexykXSIJGdzoMIwRRZ/7/phgHHLuzxrq7HT4LfgVXX76N8n6HFuj27/xVsbAw8DCYoo59eNLpI99Y4mFBUcItkTEaJ9IjJaHHaMqkSaaJvoXVIH7F0R8tSyRfM7t0GekewWK+s6l1ulvxWsSHn44Yf58Y9/TFJSEoMGDeKGG27g/vvvD8vnqikrwGSxiLb23lKeBSc+CzpsMBi45vJFSCevQXNTncSJCsOocLRazFmKpHZ34O87RY7d3wG6M3g6JGeEPNXh8WBvaBQtXBGgx7k9uk32uFoDf1nxItmjD5bELod+2R0OGv0WZJEtjoi8WlGuHG6qqtLaWE9/qQET4ma/1x14BTzBN+dDMgYydlQmAClmmfGiukfXjtc4tQ5BM83NzSxduhRVVTEYDNx666243e6wfK6WxnoMqiLmY/SmDQ+BFLy75cSxoxl38hoUb1SZI7ZijwrHRLInotytLSQobsyInet0o5uqniN5RRhNRjGcOQIOVzWjKPpaqNTt07mnvQ2DqoiduPRi2BwwBe+05XK30dLqFi1cEVRoFzef4dbmaqXN7SJdFjPDwsLbCgf+FfLU5Qvn4pcCN5Azk90gqnt0K5aTPfHx8dTV1WE4OQwzOzsbqzU8c+tamxpIkx3iwao3tVTAnhdCnrp++aWB7S+BqUlt9DP7IxmZcAHy6lz4ZbEwEwleTwfejnbRwqU33Wy5Xlldi4RJzFaNAI9fobJJXy3Aukz2yLKMz+slXm0n9ExxIeIy54c8XFBSjtksLiCRVCCSPWFXXVaAWbRNhNfef4I/uHJnVOYwRg0bAgTmZoyKFwl/vapqbsfpic0H4QcffJCf/OQnlJeXc+ONN/Lf//3fPPTQQ73+eTra3LQ5W8VmFeGQ9Q9wBf+9Dkzvz6xpk05vxZ4au0nNaOGTFLEQFiHNDXWoqCTLoppKN8wJMGpJyFOqqlJVW0eNNw5VPFVHRFF9eKp8L1SPkz02m41t27YhyzJVVeHdEcLb0YYsS8Qp+sqMxbTMBSEP2+rqMRqNItkTQQ0uL81tPq3D6NOaG+owGo30k8S8nrBpawgMaw7h0kvmIJ2s7pmdrK9fmsJpqgonYrS6p7GxkdWrV7Nq1Sr+9re/sWHDBmbNmtXrn8dWWoDRZBLJnnDwuWHzn0KeuvbyJcSfrNQaEe9lhNiKXfdEK1dkNNqrMVusxKtizIZujFoC5tAtWvWOJlpa3WJeTwQV6Wx3wB4le9atW8fdd9/No48+SktLC7fddhuffvpp2IJytTRjMBhIEMke/ehmOHOHbMQlB7d4CeEjqnvC69SA+BRFDB8Mq93PghxcGTJp3GiGZgwCYJDVzzBr8GwNQR9itZXr8ccfx2KxMGHCBCZPnhy2Fq6m+hqMJhOpomUiPHLegZrDQYetVgtLF85FlgPDmhemtWIULaW6ll8n7osiod3txGAwYFVEAlQ3xne95fqRvCIsFrNI9kRQkV1fi5Q9SvasXLmS9957j+TkZAYMGMCaNWt4+eWXwxaUs6kBk9kissZ6kTYSUgYHHVYUhXpHk5jXowFRrhxerpZGLIoHqyqSDGHVWgVHPwx5avG8maere8SQVN0qd8Tm7+kRI0bw4IMP8v777/PJJ590/tfbnM2BzSqSReI5TNQut2JfNGcGA9P7A9DPLDM1KTa/16NFZaNYII4EX0fg7zlOFRso6EY383pstXW4ZDNOsSgfMVFZ2WM0GklOTu78c0ZGBkZj+Mb9eDraMBqNxIvKHn0YEbqqx1Zrx+v3ixYuDRSIFaywkfx+OtrdoqonUnY+BUrwYM0ZkycwsH8/AIbF+ciwiNZFPbI1x+bv6f79A0mA3Nxc9u3b1/lfb2tzNWNUZRIVcc0Pm8o9cOyjoMMGg4FrL1/cWd0zJ8VFvFGOdHRCD1XF6LUo0ny+wCJYnCKSPbqQMgwypoQ8Jcsy1XUNoqonwkrq21BV/VSC9ijNN2HCBN5++20kSSIvL493332XyZMnhy0onydwwRbbrutEFy1cJeU2rBYz9U6R7Ik0vQ3/6ktamx3IskwyItkTEY5CyP8cpt54xmGDwcCCOTP4cutOTCYTs1JcbGwaoFGQQleqmmPzhv8vf/kLfr+fsrIyZFlmwoQJmM29u3KqKArtLicpimghCruNf4BJ3wRLwhmHx48ZyfjRIyirqiHOqDI3xcXu1n4aBSl0p6opNq9FkebzBP6eRWWPTnSz5XphaQWSLIst1yOswy9ja+5gRHqi1qEAPazsefjhh7Hb7cTFxfG73/2O5ORk/vCHP4QtKE/HqWSPyNLrQhfJnroGByoGHKKNK+LsTtEr3RN+v597772X22+/nVtuuYXNmzef8zWNtVWYLVaSFTHsMWKyngx5eP7MqaQmJwEwMs5Lf7EFsu5Ux2iy59ixY1x77bU88MADPPjggyxbtozc3Nxe/RwdbS58Pi8pskg8h11rFex+LuSp65ad3op9cmK7uA7pVIdfpt4l7o3C7XRlj/i71oVuWriKyisxmkzUimRPxOlp+/UeLUMlJiby29/+lt/+9rfhjgcAnzdwAbGq4kKiOVMcDJkZ8pS9oZFmyYxfDV9LnxBao1u0tPTEZ599Rr9+/Xj88cdpbm7m5ptv5qqruh5kB+B2tgRaV8W2opFTmwPFm4OGDBqNRubNnMrW3dmYTEZmJbvZ1tJfoyCFUDr8Mg63l4HJsXUz+eijj/LUU0917sCVk5PDI488wurVq3vtczTUVGEym0n2iWRPROx8Gub8AFKHnXF4QP9+zJ0+heyjJzAajSxKa+XLxoEaBSl0p6qpg4yUeK3D6NNOVfaYkDSORAADjO26sqeqxk69z4pPPKdFXKOOdk3u0b/+5MmTmTJlyhn/XX755WELytMRaN/6/+zdd5hV1bn48e9up0zvvVJm6L0XQYqACqgomNiiuUnUxJL4M1GDaGLQazQ3Gm806s011zQTCwaNCIIoKNI7gqAgTZihDNNnztnl98cZDh0GmH32KevzPD7OnDlnrReY2XPWu9d6X8m2GYRWy+0J6qnHtBoam6iqqRH1ehxS16zTrMde7YARI0bQuXNnBg4cyIABA4IfT5kyhc2bN5/y/PHjx3PPPfcEP1cU5ZxzNNQFkjxiZ2GIffLb0z48tF8v4ryBN+/tvI0kKuINZrjZE4O7exoaGk5otd6rVy+am9u2oHv14UoURcUrmlWEhr8e5v/itF8ae8lgvO5AQjPf7aPIE3vf85EgFmuI7dq1i9mzZ2NZFg8//DBTpkxhw4YNts3n8wVuxEthVJMkZuX2gPjTH2+vb2ik8uAhUa/HIYfrwqfBS6uSPVu2bGHz5s1s3ryZ9evX81//9V9MmDDBtqB0XyAbZol0j/POcIRry1c7kGVFJHscFIu7e/r3789zzz3HsmXLWL58OX/4wx8YNWoUjz32GL/4xalv0uPj40lISKCuro67776be++995xzNNYH6iGJ8+gh9vVi2L38lIcVRaFXl3JM00SWoEeCqFcVbg6F0ZuaUElOTmb+/PnBzz/44ANSUtq2lktDXaCtvWhxHELr/wF7Vp7ysKapXDKoH3rLTZaBSTWijlIYqm6MvSN2Dz74IKZpsmDBAr7++msefPBBZs6cadt8VkuXTIlTGysIIdb+zDvV123eiqIoItnjkMORtrPneJqmMWHCBJYuXWpHPEIbMJDxo9EseWiU4qmXE6mVUziipHNYyeKgmkuFWsA+rYi9Wim7tQ7sdJWzw9WFL93d2OruyRZPH8zBd0OP6047x959lSiKLNquOygWkz3btm1jzJgxwc9HjBjBF198QZcuXc54V33fvn3cfPPNTJ48mYkTJ55zjuaWAvGuEHSaMEx4cGkS13+Qxg3z09hVq/BltcK3Pkjj+g/SeHRFEsZJ76fe2u7lpgVp3LQgjanz0uj+j2xqfBKvf+Vl6rzAa466b0kydf4ISpov/s1pHx4xqC+aFjh1XBbXQJzoiBNWappib4H12GOP8eKLLzJw4EAGDhzIiy++eNqE88U42uJYHGkPJQvefyBYo+d4A3p1JTsjDYBk1aCraMUedqobYu9a1NzczFVXXcXChQuZOHEi/fr1w+ez7/2h1ZLklESy03lnqdeza+8+/CgcEOs0R4TTMa5W1ex5++23gx9blsW2bdvavOvE6YTjzh4TCRMFU5Jb/q9gomC0/N9ExpQUjODXZExJxUQ+9pyWx42Wx83ga48bp2X8c77m5MdRQLr4v7eU9Cw6jbv9jF+vPHSYJlOiWrf/+0A4vYP1sXc3PSkpiddee41JkyZhmibvvPMOycnJfPXVV5inad998OBBbrvtNmbMmMHgwYNbNUdzYyDJ47Ls//td+E3gjstrYw+zrMLFE2sSkYCf9Kylf5afB5Ym8+FeN2MLj8VyTbtGrmkXiPEXKxOZ0q6RJJfFv3Z4eW3sYX64OIVqn8SaAy76ZvpI0CLoDdnWuVCxCbK7nvCwy6XRs1MZqzZuRpEkuiXUsbwm2aEghZPF4gKrpKSEF154gbi4OEzT5NChQxQXF7fpHEcXbG6R7AmtPStgw+vQY+oJD0uSxLiRQ/jzm++iKAq9E2vZ1uilyTz38WAhNGJxZ4+iKMydO5ePPvqIe+65h/nz5yPL9tRosSwLywqszkSyJ/R0VA6qudSmdKXjpB9DwYDTPs+yLPZ8U8E3ze6wXEvHgnDa2dOqlfqyZctO+Dw1NZVnnnnGloCAYLKiWfZQLyeekvQwTpNsOfack5MtxydkTnqNJGOgHhvrNMmVk8eyJGeKXB29wFqmiWWZWGbg45a/MCTJAslEklouwrKELCtIioIsySiKgiTLyLKCrMjIshr4v6QgKS2PyzKyoiLLMjmF7c4Yi2ma7D9wkAM+N6KyknNicWfP008/zcyZM3nqqadQFIUhQ4bw5JNPMnfu3NMWkP/DH/5ATU0Nzz//PM8//zwAL7/8Mh7PmQs4+n1HC8Tbn+wZU9DMyLzAPN/Uy2R4TB7tV4Mig8+AA40y6Z7Tb5XecEjly2qNR/rVAuBRLZoN0E0JGXhzu5ffDo20wq5WoDPXtX885Ssjh/Rj9aYtAHSOa2BdbSLNouhgWKhpir06Sq+++iqzZs1i1qxZ7N27l9tvv53vfOc7TJs2rc3mCF6LQrDLUDjJ/Eeh05XgOrF1bruiAjqWFvHVzj24ZOiXWMsnohV72IjFZM8vf/lL/vSnP/HII4+QlZXFv//9b371q1/ZNp9liZ09oWIgc0jNpUIrpEIr4qCai27JdO4xCIoGnfF1+ysPUlNXz95mUUjeKRG3s+eJJ56wO44THN2YsixhfEjmCyZSLOtYIsUysUwTCQlkkKRAvQikwPEBWZaRjiZIZAVZVZClQCJFkhRk5WjyRGlJpASSLYqiIEsSkqqiSIGvtzYJo7lcKKoLzeVCVTUUzYWmuYJzKKraMk7gNVIb7PA5nf2Vh2hqaqbSl2jL+ELrHI7BnT3Z2dn87ne/O+Xxm2666bTPnz59OtOnT2/1+KZp4vc1oykyCqE5KqTK8LPPkvlgj5vfDTuCIsPeeplbP0wjwWVRmnT6hfSLnyfww27H6tfc3rWOnyxJ4bLCJmbv9DClXSP/szmefQ0Kt5TX0y4pQo4+bZoFo34OaScmnOO8XrqVt2fDli/RZOgSX8+aOnENCgc1MbjA+uc//8k///lPAPLz83nrrbeYOnWqLckesbPHATV74dNn4NKHTvnS5ZcO4/f/9w8soDyugc318RzSxVGJcBCLyZ7y8nLuvPNOvvrqKwzD4Cc/+QmFhYW2zHX8DmqxY6TtmUgcVrOpUIuo0Ao5oOWjo6L7fSQmp5GXnU9mXjHtu/Y+6zgbt36FpqnsEfV6HBNxO3sWL17MM888Q3V1dTCjC7BgwQJbgrIsCyzrDLtSlGOJkeMTIsGkihxIdLS89tjzlRMSNMrRXS8tn6uahqoFkiiqy93y/8DnJ45xbKxYtXX717hcLirrxJsbJzX4ImTx3obsvhbpfh+WaSHLod2p8OTgav5fo8zUeen8+4qD5MebzJt4kNe/8vKfq5N4cvCJbeBrfBLba1QGZR/7ZdIv00+/zCPU+SVmLE9icPc6Fu1zcU+PWmauSuI3QyKklbxlwKfPwsRnT/nSqCED2LB5G0gSXRPq2FAfjy529zguFmv2+P1+XK5jDQo07ey/D/1+Pw899BB79+7F5/Nxxx13MHr0mYtrAviaAkke1bL/79cwYfryJHbUqigSPDGwGp8JDy9PxgI6peg83Dew6/AovwkPLUtmb72Cz4A7utYzuqCZRd+4+N2GBPLiTZ4ZegRZgl+uTOS2Tg0UJETQ761Pfwe9b4KUExfOKclJ9OnehRXrNgZbsf9btGIPC7GY7Hnvvfd44YUXaGpq4rXXXuP666/npz/9KZMnT277ySwLWnb0+CWXSERfJBOJI0pmcOdOpZqPX3Kh+/0kJCWTnZ1PZl4hxWXdSUhq/Q7CPfsqqDFU6gxRasMp9c3hs+O5Vd8Fv/rVr3jggQfo2LGjbbtFjnfljT8MyTzChak4eAiQOCA6cTnKNGNvC63d1yJfcxOmaXABtesvyNs7PFQ0KPygaz1e1UKSLH60OIUZ/WooSTSIVy1k6dR/5xWVLobknH5n14ub4vlel3qadAlZChy0bNAj7Hq69u8w4gFIyj3h4aTEBMo7lLJ1+048skWnuAY21ic4FKRwVJM/9rqyjBkzhltuuYUJEyYgSRJz5849a/Jm9uzZpKSk8NRTT1FVVcXVV1991udbloW/uQlkGdmyP0FyIfXDZn/tJcVl8tTgaqqaJa5+P4PRBQf425dx/O+lVfxuQwJbqlQUGRI0K7ISPQB6I8x/BK7931O+NHb4QDZt/ZKmZh+5bh8lnka+bvI6EKRwPN/JHQ1iwMsvv8zf//53brzxRtLT05k1axa33nqrPckeKVCtBwLJHuH8HVHSqdCKqFALqdQKaJY86H4fcQlJZOQUkJmdT1FZN5JS0y/ofa6u6+zZV8Ge5ngbohdaywijNVqrkj2pqalceumldscSJBI94a3y4GGO6Co+cUfdUXoYXUhCxe5rkWkYJ+wYsttlhc08uDSJG+anoZvwUJ9a0twmDyxNRpMtvKrFrwYE2i//9LNk7u1RS168yY5ahYL4UxdOe+oUavwynVN1TAv2bVL4/sep3Ns9wtqVG83w2X/DuFPbx146uB+bt21HURS6J9TxeX08pthO7igjhD8z4eL+++/n/fffZ8WKFaiqys0333xCp8CTjR8/nnHjxgU/V5SzF/U1DQPDMFBkOSS1MS6kftj4wibGHbfpRWlJTMerFo26RKMu4VUt/ntjAo/2q7H9z2CLjW/CgO+fUh9DVVVGDu7Hu/MXoaoqA5Nq2N3kwRDXIkfF4k0wWZZJSDh20yMrK8u20weKoqCogV2MItnTOjVyanDnToVWSJPkRff78MYlkJ6dT0ZuAUUdupCSkd0m698tX32NbhjsbTpzbUrBfhGX7Onbty9PPPEEw4cPx+0+dv6vf//+tgUmhKem5mYOVVVT6Us695MFW8XiAivarkVxqsWzw049XvXa2MOnPPbr445y/UfnhtOOV5Bg8Iv+gUWVLMHvh0dagebj7Fp62ocz09PoWFLE9t17iVdMOsY18EWDuIPlpFhcYPl8PkpKShg/fjyzZ89m1apV9OnTh7S0tNM+Pz4+8D1aV1fH3Xffzb333nvW8U3TDPY/kAjNboXzrR8W39Lpr84vcfcnKdzbI5BUvrNrHb9alUSXND+76hT6ZPh5d6eHzUc0ri5tpHdGhB21ef8B+N7CUzqd9u3ehVUbNnPgUBWJqkG3hDrWiTpijorF90UdO3bkL3/5C7qus3nzZv72t7/RqVMn2+bTNBd+vw9dEvVgTqdOTgomdirUQhqVRHSfD5fHQ3pOAe2y8yls35n0nHxbNjd8uWMXiqKyT5y+cFQ4XYtalexZv349AJ9//nnwMUmSePXVV+2JSghbX3z1NZIsUR7fQFnc6Recgr1yMtP5j29dHZM74EJ1LYq9v9nwYkkK0uW/PuPXRwzqy9YdO1FVleEp1QxLjpB6RFEm3uvhx9+7MSavRffffz8FBQX4fD5+//vfM2nSJB588EFefPHFM75m3759/PCHP+Tb3/42EydOPOv4R5tFhNr51g/bVy/zw09S+XaHBiaWBOp3tE82eG74EQwT7v00hV8NrOahZck8O/QIdyxK5eWRVSH/c10Ud9IpiR5oacU+Ygj/98/ZKKpC/6Ra+iXWOhCgYOgGM378/ZispzljxgxeeOEF3G43Dz30EIMGDeKBBx6wbT61JdkjdvYENMgJVKjHdu7UK8noLTXdUrPyKMoJJHcycgtD8v25Z18FsgQ35+y3fS7hVE1Nzdz3g5tIS0l2OpSgViV7/vznP9sdhxAhdu3dj24Y6EaEnb2PIn5dj8nFFYhrUawwB/wAJb/vGb+en5tNcUEu23ftDWFUwsk0xb6uj+Fuz549PPvsszz11FNMmTKF73//+0yZMuWMzz948CC33XYbM2bMYPDgwecc37Ks4w5v2f93fCH1ww42ytz2URoz+tYwOOfUziP/+MrL1e0CbeNNK/CnaIyw+mGWrCJNOHPiuaQgj/IOpWza+mUIoxJOZsZgrZ6j5s6dy3333cd9990XfOyvf/0rN9xwgy3zqVogyeOTYvOYUKMUR6VW2HI0q5BaJQ3d70dVVdKz8sjLySe/tIycwnYhTz7W1TewZ18Fmks00HGKXw+/nautSvbs3buX6dOns3fvXv76179y33338fjjj1NQUGB3fEKYGTdiCCMH93M6jJimqmev9RCNHn74YR577DFuuumm0y4u22xnT8u2SytGF7DhoDkuD/eYGed83o1XX0lT8+mLVAuhca66M9HMMAwOHz7M/Pnzee655zhw4ADNZ/l+/MMf/kBNTQ3PP/88zz//PBAorOrxnHvBFIoWxxdSP+x/t8RT45N4flMCz28KjPPyiMN41MDRruWVLp4ZGtgJlOkx+db8NL7dMbJ2BJv9/gMl6+xHYq69fDRXjBoWooiE05EkKeZ29fzpT3+irq6O1157jb17j934MAyDd955x/ZkT4McG80RmiUPlVpBsB16tZqBoevIskRaVh4dsvPJK+5AbnEHFNXZ7ldxXg8/v/t7jsYgQEJ8nNMhnKBV35UzZszgu9/9Lk8//TQZGRlceeWV/OxnP+Ovf/2r3fEJYcbl0nCJjLEQYtOmTQPgrrvuCsl8OhomEnIICqMKx1hIuKb+D2jn7mqjaSqaJtqKCs747ne/y9SpUxk1ahRlZWWMGzeOe+6554zPnz59OtOnT2/1+JIkBVM8fsmFatnbxvVC6odN71vL9L6nP7aUoFnBRA/ALwdEXoFm3Z2KOurn53yeqqokJohrkRBaJSUlbNy48ZTHXS4X//mf/2nbvJorkOypV6KzdqdPcnFALQju3KlSsjBMAyxIzcyhXU4+OUUdKCgtQ9XCaz0kyzKJCaKGoXCiVv12qqqqYtiwYTz99NNIksTUqVNFokcQhJDp1q0bENiu/PDDD5/wtZ/97GcMGDCgTeaR5JZjKZKEX3LjtpraZFyhdXzdb8BdMtTpMAThnCZOnHhC3Z333nsPv7/ttm8fvQ4B+CU3XiuydsREA2X8r8ATnQtaIfKNHDmSkSNHMmHCBIqKitixYweGYdCxY0dUG3eYeOMCO3rq5ej42dBROaDls18rolIt5LCajWFaWJZJSno2JTn5ZBeUUtShSzDRJQiRpFVXA4/Hw/79+4PHJ1auXIlLfMMLghAiP//5z9m9ezcbN25k27ZtwccNw6Cmpu3uGLvcHmQpsBXcJ3lEsieEmj2ZuK980ukwBKFVPvzwQ5555hkaGhqwLAvTNGlsbGTp0tN3kTtfquZClo8le4TQ8mf1QOtlzzEYQWhLDQ0NjBs3jpSUFEzT5ODBg/z+97+nZ8+etszniQ90nIvUZI+OykE1l0qtkP1aEYfUHAxLwjQMUtIzKczOIzu/lOKyrrjcsVmXSIgurUr2PPDAA/zgBz9g165dTJ48merqap599lm7YxMEQQDgjjvuYO/evcycOZMf/ehHwccVRaF9+/ZtNo/m9iApR5M9YoEVStqUF8EdGzUAhMj3xBNP8Nhjj/HKK69w++23M3/+fBobG9tsfEmSUDUXpmnik10geiKEjIWENvnZ03bgEoRwM3PmTH77298Gkztr167lscce44033rBlvriEJCzLolFOiIjj7gYyh9ScYLesg2oeBgqG309SagaFOflk5BZSWt4Dtze8aq0IQltoVbKnoKCAN954g6+//hrDMGjXrp3Y2SMIQsgUFBRQUFDA7NmzOXLkCI2NjViWhWEYbN68uVXdbVpDlmU0l7tlgeUWC6wQae50De6Oo50OQxBaLTExkUGDBrF69Wpqa2u5//77ufzyy9t0Ds3lprmpUezsCTGjx7dQ8/s4HYYgtEpDQ8MJu3h69ep11mLxFys1Mwfd70dzuWiUE4g3T1+3yykmEofV7GA79ANaPjoqut9HYnIaedn5ZOYWUVzenbiERKfDFQTbtSrZc/XVV9O5c2cmTZrE6NGjRaJHEARHPPfcc/zpT39C1z3e0GsAACAASURBVHVSUlKorKykW7duvP766202x9EFVqy2FQ01nysV9+TfOh2GIJwXj8fDjh07aN++PcuXL2fQoEFtWrMHAke5AtcikewJFUONRx33mNNhCEKrJScnM3/+fMaMGQPA/PnzSUlJsW++tExo2c1TraQ7nuyxgColM7hzp1ItwC+50P1+EpKSyc7OJyO3gOKy7iQmpzoaqyA4oVXJnoULF7J06VLeffddnn76aQYOHMikSZPa7G66IAhCa8yaNYuPP/6YmTNncscdd7B9+3b+9re/tekcmhZI9jTGSFtRp6lX/zd47XtjKgh2uPfee3nmmWd46qmneOmll/jHP/7Btdde26ZzaK5AkqdJXItCRhozA+IznA5DEFrt/vvv57HHHuPnPw90jissLOTXv/61bfN54uKD16YqJZM8/9e2zXUmR5T0QLcstYhKrYBmyYPu9xGXkERGdj6ZOQUUlXUjKTU9WG9WEGJVq5I9siwzZMgQhgwZwrJly3jyySf50Y9+xKpVq+yOTxAEISgzM5OEhAQ6duzIli1buOyyy/jNb37TpnMcfRNTJye36bjCqZraT8DT+UqnwxCE85aamhqsXfjmm29SXV3Njh072nSOY9eiyCyEGmn8qR3QBnzP6TAE4bw8+uij+Hw+vvOd73DVVVeRm5tr63ySJJGYnEZt9WGOqFm2znVUjZwabIVeqRXSKMWh+3144uLJyC4gLTuPkrJupGRki+SOIJykVcmezz//nHfeeYcPPviA0tJSbr31VsaOHWt3bIIgCCdITEzk7bffpmvXrvzlL38hKyuLpqa27ZjliU+AQxXUKWK3iZ38aiKea/7b6TAE4bysWrUK0zSZPn06M2fOxLICxxl0XefRRx9l7ty5bTbX0WKh9YpI9oSCNvlZkBWnwxCE8/LWW2+xc+dO3n33Xb7//e+TkpLC5MmT23yn4fGSUtOprT5MlZppy/h1clJLcqeICrWQRiUR3efD5fGQnlNAaXY+Be06kZFbIJI7gnAOrUr2TJ8+ncmTJ/Paa6+RkSG2twqC4AzTNKmqquKqq65i4cKFzJgxg3vvvbdN5/C2tBUVO3vspUz8L9uPSxxsPMiBhgO2ziGcXaonlZz4HKfDaDNLlixh+fLlVFZWntCVVFVVpk2b1qZzHS0eKq5F9vOXT0QrGWbb+A3+Bj7c/aFt4wutc3np5ciS7HQYba64uJhbb72VoqIiXnnlFV566SV7kz1pGez9ehs1cho6Kir6RY3XICe0FFQOJHjqleRAEWhNIy07n6KcQHInM68IWY6+fz9BsFOrkj1vvfUWe/bsYePGjQwfPpxvvvmGwsJCu2MTBEE4QXV1Nddddx0ADzzwgC1zxCcGFlb1ShIWIO4Ztb3GwhF4e061dY4mvYlb5tzCrtpdts4jnN3Usqk8PPhhp8NoM3fddRcAb7/9NldddZWtc3njAy2OG+TEiGhxHKkMxY12+ZO2zvE/G/6Hlze8bOscwrmNLxkfdcmeDz74gHfeeYd169Zx6aWXMn36dPr0sbebXEZ2AbruR1U1jqiZZOj7zuv1jVIclVpBsKhyrZKG7vejqippWXnk5eSTX1pGdkEpiiJ22wnCxWhVsue9997jhRdeoLGxkX/84x9cf/31/PSnP2Xy5Ml2xyfYwG/68Rv+wP+P+9hn+IKPHf/x8c89+rhu6piW6fQfJablJ+Qzuji22lXLssyoUaMoLS3F7T7WoebVV19tszkSUzMwdB1UjUYpnjirvs3GFkBX4vBOfcnWOb7Y8QXPb3xeJHrCQLQtrI4aOXIk06dPZ9euXfzud7/jySef5IEHHiA5ue124aRm5mDofiQtPFscRwvpkvshOd+WsQ8fOcxbS97ilQOv2DK+cH4UKfoSB7Nnz2by5Mn85je/QdO0kMyZXVga/PiQmnPOZE+z5Akkd1raoVergfdZsiyRlpVH+6w88ks6klvcAUVt1dJUOAu/4WfdgXWsqlhFja/G6XBiWlFiEdM6te2u3/PVqp+ol19+mb///e/ceOONpKenM2vWLG699VaR7DkNy7LwmT78hj/4f7957GPd1E98/PikyknJlDMlX1rznGCC5mgcxz1mibuDUWF4/vCYS/bcf//9ts+RmVuAaegoqkqNkkacLpI9bUka/wQk2nes5/CRw7z0wUssdC0U27LCQLQme2bMmMHQoUNZv349cXFxZGVlcf/99/PSS22XyEzNyMEyA7+va5RUkeyxgT8hH23o3baN/++P/s3rh19HVy7umItw8SSkqKzv8txzz4V8TpfbQ0JiCk2N9VSqBZSz5oSv+yQXB9SCYFHlKiULwzTBskjNzKFdTj45Re0pKC1HDVGCKprpps7GgxtZsX8Fy/cvZ23lWpqMtq1nKVyYgbkDIyPZI8syCQnHWn9mZWU5emZSN3Xq/fUnJjNOs/vkTLtSLvY5JydQfKYP3dQDyRxL/EIXQkOJwUKSAwYMsH0Ob3wiqssFQJWaRY6+2/Y5Y0VT7kA8/b9j2/iWZfHWB2+xVFuKJYmkdjhwq+5zPykC7dmzh2nTpvH3v/8dl8vFj3/8YyZNmtSmcwRaHLdci5Qscv1ip1pb0yb+Bmz6Ht305SY+2/8Z33i/sWV84fzEaXFOhxBVUjKy2b97O5VaAX40Dmp5wXboh9VsDNPCskxS0rMpycknu6CUog6dg10GhQtnWiabD29m+b7lLN+/nDWVa6j3ixuT4SgcdhO2KtnTsWNH/vKXv6DrOps3b+Zvf/sbnTp1sju2M1q0ZxH3LLzHsfkFIRyoktjqagdZlklISqW+tprDarbT4UQNXXbjmfY/ts6xbO0y5lXNo8Ytti2HiyRXdHaSUhSF2tra4E6Br7/+us1vgkmSRHxSCvW11VSFqMVxLPEXj0Arn2DL2IZhMO/Teax1r7VlfOH8Reu1yClpWbns2/UVzXIcb6T9CMMC0zBITsugMCefrLwSSsq74XJ7nA414lmWxdaqrcGdOysrVlLrEzs9I0HEJHsaGhqoqKjA7Xbz0EMPMWjQIH72s5/ZHdspqqqr2PnNTnYdEne3BCEWd/aESnJaZkuyJ3q6CDluzKOQUmTb8NW11by14i22uLbYNodw/pLd0dlJ6q677uKmm25i37593Hnnnaxdu5bHH3+8zedJarkWiWRP2zIlFW3Sb20b/6PlH7GieQW1brEgCxeJrkSnQ4gqRR26sHrxXNKy8kjPziMzr4jS8h64vWIHVVvYXr09uHNn5f6VVDVXOR2ScAHCYa3WqmTP3r17efzxx7nvvvvsjues1m5Zy6erPuWQcghEoliIcW5FbIW1S1JaJt/s/JJaOQWf5MJl+ZwOKaI1ZfbEM/gOW+d4e/7b4vhWGIrWu+ndunVjzJgxLFy4kH379jF27Fg2btzIyJEj23Se5NQM9u38kho5DT8aGv42HT9mDboT0tvbMnR1bTUfrf+Ize7NtowvXJhovRY5JTUzh2/f9QieuHinQ4kKu2t2s3z/cpbtX8bK/Ss50HjA6ZCENhAO151W1+yxuwNOa7hUF7Iso7YubEGIahneDKdDiFpZeUVsXL4IVdOoUrLJFnV7LpghaXiufwVsLIy5auMq3j/wPlVucecr3ITDGx07fO9736O8vJxLL73U1nkycwvZuHJxS4vjDDLPs8WxcCrdk4460r7d6XM+nsNqdTW6JGo4hpNovRY5RZIkkei5CPvr9weSO/uWsWL/CvbVi2t7NEr3pjsdQuuyJqHogNMamqphWZaoVSIIQKY30+kQolZ2QWmwFschNUckey6COeIBFJvuoAPU1dfx1mdv8bnrc9vmEC5ctB7jAmw5tnWynKJ2HG2geVjNEcmeNqBc/p/gTjj3Ey/AV7u+YsnuJeyKE+UGwk2SWyR7BOccbDwYPJa1fP9ydteK95WxIN0TIcmeUHTAaQ2X24VlWXgtr9OhCILjMuNEsscumstFYkoaDXU1VGhFdGla4XRIEakptROeS35s6xyzF8zmU+VTTMm0dR7hwkRrsmfMmDG8/vrrDBo0CEU5diY/Ly+vTefRXG4Sk1NpbKijQiukvGnNuV8knJE/ty9aj6m2jG1ZFu8vfp81HvFvFI7SPGlOhyDEkCNNR1hRsSK4c2d79XanQxIcEA6nMCJqi0ycOw7DMNBkDbflpllqdjokQXCM2Nljr5T0LBrqaqjU8jFQUDCcDimimJISOL5lY3G6dVvWMWf/HA65D9k2h3DhVEklOy46O9o1NDTw+OOPk5qaGnxMkiQWLFjQ5nMlp2UGkj1qISYSMqIu1YWwkNEmP2vb+J+u/pRl9cs44j5i2xzChctPyHc6BCGK1fpqWbl/ZXDnzraqbVjiWh3zIuYYV7jITM/EMA00NOKteJHsEWKaSPbYKyO3kL1fb8OQNA6o+eToYlv++dAH34sru4tt4zc2NTLr01lscG2wbQ7h4uTE56DKEfU2o9UWLlzIZ599hsdjf7eI9Jx89u3ejl/2UKVkk27st33OaGT2uQUlp7stYzc0NvDh6g/Z5Npky/jCxStILHA6BCGKNPgbWFWxKtgOfcvhLRiWuCkonChijnGFi+SEZDRVAyDeiucwhx2OSBCckxHn/NbAaNaucy9WL5qL6nKx31Ukkj3noSmpFM/oB22d418L/sViaTGGJN5chatoXlzl5+dTXV0dkmRPcVl31i75EM3lYr9WKJI9F0DXklDHzLBt/PcXv89qaTU+SXRuDFeFCYVOhyBEsCa9ibUH1gbr7mw6uAndEkXYhbMTx7jOkyzLJMQl0NjcSLwZD863rhcERyRoCXhVUbvKTnEJiSSnZ1JfW80+rYRefOJ0SBHBRMY97RVQNNvm+PzLz3l/z/tUeiptm0O4eIWJ0bu48vv9XHHFFXTs2BFNO/a9bkeX0uS0DBKSkmluaqRCK6KrqCF23pTLfgFx9tRs2b1vN59s/4TtHlGTI1wpkkJuQq7TYQgRxG/4WXdgXXDnzvoD6/GZIpkrtJ4qqaS4U5wOI7KSPQBJ8UmBZI8l2v0JsUsUZw6NzNxC6murqVKyaJK8eKxGp0MKe3r/H+DK723b+D6/jzcXvcl693rb5hDaRjQne26//faQzSVJEunZ+Xyz80sOaPnoqKiIO8qt5U/vjNb3O7aMbVkWcxbNYY1rDZYk6nOEq2g+Uiq0Dd3U2XRoEyv2B4oqrzuwjkZdvOcTLlyaNy3Y2ddJEXflS0hIoOJwhUj2CDFN1OsJjezCdny1eS2KorLb1ZGOzSLBcDbN8QW4L3vU1jneXfgui1mMX/LbOo9w8aL5GFeou5Rm5RUHa4h94yqlyLctpPNHKgspUJRZlm0Zf+XGlSyrWsZB70FbxhfaRjQnnoULY1ommw9vZsW+wM6d1ZWrqffXOx2WEEU6pHRwOgQgEpM9cQkAItkjxLT2Ke2dDiEmFHfsyrIP3gZgl7tcJHvOwkLCNe2PoNlXw2Tbzm38e8e/2efZZ9scQtsR16m2U9KpB6sWvY+iaex2lYlkTysZXa5BLRpoy9g+v48Fyxew3iN+L4S7zmmdnQ5BcJhlWWw7si24c2dVxSpqfDVOhyVEsfLUcqdDACIw2ZMYnwiIZI8Q27qk29flSDhG1TQyC0o48M0uKtRCGqV4vJa483M6vp434y4aZNv4uq7zxkdvsNa91rY5hLYTr8VTmlTqdBhRIy4hkfTsPI4cPsBeVztxlKsVDMWLOuEJ28af98k8VlmraJKabJtDaBviPVNs2l69PbhzZ2XFSg43icY+QuiUpZU5HQIQgcmetOQ0DMNAUzTizDga5AanQxKEkBNvXEKnoF05Fbt3ICsKu9wdKW8SyYaTNXuzcV9h36IKYM6iOSzSF+FTRYHESNA5rXNYnFWPJrklHag6VIkuudjnKqHQ96XTIYU16dIHITHblrErDlaweMtitnq32jK+0LbEe6bYsLt2d3Dnzsr9K6lsFE0cBOeInT0XKDcrF7/fj6IopFvpNCCSPUJs8Sge2ieL4xGh0qFrX9Z8Mg+AXa5ykew5Dde1L4HLvt2WO/fu5J2t77DHu8e2OYS21S2jm9MhRJ2yHgPYsGwRqqaxy1Umkj1n4U8qRht8p23jz1k0h9Xu1ZiSadscQttI1BJFzZ4otb9+P8v3L2f5vuWs2L+Cb+q/cTokQQDAJbsoTQ6P3c0Rl+xJTUrF4w7UhMgwMtit7HY4IkEIrbLUMhRZcTqMmKG5XGTnl1Kx92sOqPnUy4nEm7VOhxU2mjpfi6f9SNvGNwyD1xe8zhrPGtvmENpe1/SuTocQdeITk8nIyefIoUr2utqLo1xnoU36LSiaLWOv/2I9SyuXst+735bxhbbVOV3sMowWBxsPBnfurNi/gl21u5wOSRBOq31K+7DpABgeUZwHWZbJysii8lAlGWaG0+EIQsh1TheFBkOtsH1nvtn1FYqi8JW7Oz0alzgdUljwudPwTP6trXN88OkHfOT/iCZV1MWIJF0zRLLHDrlF7ak6WIEuudjp7kT75o1OhxR2/O0vQ+sw2paxdV1n3mfzRO2wCCKOcEWuI01HWFGxguX7lrN8/3K2V293OiRBaJWy1PCo1wMRmOwByE7PpvJQJalWKrIli220QkwRd8xDr33X3qxaNAcL+NLTg66NS1EQ1x316ufBk2Tb+Hv27+Gdze+w07PTtjmEtpfmSRPHJmxS1nMAm1YuRlJUtnl6imTPSUxZQ7vyKdvG/3Dph6zyr6LeJQr1R4r+Of2dDkFopVpfLasqVgV37myt2oqF5XRYgnDeytPCo14PRGiyJy87j3Vb1qHICmlmGgeVg06HJAghI+5ShZ6iqhS068Tu7VtokuPZ4+pAsS+2C3M2dbgCT6cJto1vmiZvzn+Tla6Vts0h2GNgrj2troXAUa6s/BIO7t/DYTWHQ0o26UaF02GFj6H3QmqJLUNXVVfx8aaP2ezebMv4QttTZZV+2f2cDkM4gwZ/A6srVwfr7mw5vAXDMpwOSxAuWjjVLYzIZE+ndp1498N3kWWZDDNDJHuEmOFW3LRPEcWZndC571B2bN2Aqmps9fSO6WSPX0vCc81/2zrHh0s/5MOmD2nQRBH+SDMkb4jTIUS1Dl37ULHnaxRV5UtPD9LrP3A6pLDgj8tGu+Q+28afs2gOa7Q1GJJYjEaKnpk9idPinA5DaNFsNLO2cm1w587GQxvRTVF3TIguiVoi3TO6Ox1GUEQme+K98aQkpVDfWC/q9ggxpVdmr7Ap+BVrMnLyycwpoOpgBQe0Ao4oGaQYsZlolic9A3Fpto1fcbCC2Rtms90tzudHIpHssVdJpx6s/uQDfM2NfO3uTO+Gj3FZPqfDcpx2xa9B89oy9hc7vmDJ3iXs9oqmIJFkcO5gp0MQgJ01O3l0yaOsP7AenymuVUJ0G5g7MKzWarLTAVyonIwcAJHsEWLKiMIRTocQ09p37YNhBO5CbfX0cjgaZzQVj0LpPsW28S3L4o0P3mCFawWIBioRp0NKB7LispwOI6rJskxxx65YloUhaWx3h892caf48wdB16tsGds0TeZ+Mpc1btERMNIMzhPJHqeZpkndoTpWV6wWiR4hJgzJD68bXhGb7MnOzMayLLx4STQTnQ5HEEJiZMFIp0OIaR269cXjjQdgu7srjVK8wxGFll+Nx3PtH2ydY9GKRSyoW0CdXGfrPII9huYNdTqEmNCl3zAsM3CcaLOnHwaKwxE5x5QUtMnP2jb+4pWLWd64nBq5xrY5hLaX6EoUDS0ctnHrRn798q95/d3XSTfSnQ5HEEJiWN4wp0M4QcQmezoUdcDv9wNQYBQ4HI0g2K9dcjsKk0SHGyfJskxxWeCOuimpbPb2dTqkkJIn/BoSs20b/1DVIf619l98qX1p2xyCvcLtjla0ik9MIq+kIwCNSiI73LFbuN/q9x+Q1cmWsevq61i4diGfuz63ZXzBPiMLRqLIsZsEDQf52fk0NTXh0lzkmDlOhyMItitNLiU3IdfpME4QscmevKw84lvusBcaYgEsRD9xhCs89Bg0CqnleNE2Ty+aJHtqRISbxvwhKH1vtG18y7J4c/6bLNOWYUmi1WokSnWnMiBngNNhxIzuA0YGj5Vu8g7AjMFzj7o7BWX0z20bf87iOaxWVuOX/LbNIdhjfOl4p0OIeanJqaSnBnb05Bgi2SNEv3Dc3RyxyR5ZlikpKAEg3Uon3oyt4xRC7BFHuMKDxxtHSXn3YL2Mzd7+TodkO1324J36sq1zLF27lA+qPhBHJSLY2OKxYVWUMNpl5hWSXVAKQL2Swk6XPbtbwpky7lfgSbZl7J17d/Lpjk/ZoeywZXzBPkmuJFGvJ0zk5+QDgbVanCk6ownRLRwbVERssgegvF05uh64qyV29wjRLNWdSq+s2CwIHI56DRkbvIe+1dOLRim638BIlz0GyfYdlz1Sc4RZK2bxhesL2+YQ7DehdILTIcScHgNGYOhHd/cMjKndPf6sHki97dltaFlWoNW6Z40oFB+BRheNRpM1p8MQgNKCUgzDQEKi2Ch2OhxBsI1H8dAvp5/TYZwiopM9XTt0xe1yAyLZI0S34QXDkaWI/nGNKnEJiRSXdwvu7tnkHeR0SLZpyuqDMvB7to1vWRazFsziM+0zcXwrguXE59A3O7ZqWIWDnKJ2ZOYG3v/UqOkxs7vHQkKb/AzBM7VtbPm65SyrWcZh+bAt4wv2Gl8ijnCFi+5l3dHUQOKtxChxNhhBsNGoolF41fAr7RDRq0dFUSjJLwHE9kAhuo0oEPV6wk3voZcdV7unJ0eU6Os0YcguPNf/0bYFFcDKjSuZd2AeR+Qjts0h2G98yXgkG79PhDPrPnAEhh6oKbMubhg60X+UzujxLci3J7nY1NzE/JXz2eDeYMv4gr1S3akMyBW1w8KFqqq0K2wHQIqVQoqZ4nBEgmCPqzpc5XQIpxXRyR5oOcpl6EhIFJpid48QfRK1RIYXDHc6DOEkcQmJtO/cC8uysCSZVXGXOh1Sm7NG/hzS2tk2fm19LbOWzhKdbqKAOMLlnPzSMjJziwBoUJL4wtPb4YjsZajxqOMes238uYvnsprVNEvNts0h2Gdi+4midliY6V7eHX9LQloc5RKiUW58LgNzBzodxmlFfLKnW8duuFQXII5yCdFpUodJYbktUIA+l0zA7fYAUOEqZrerg8MRtZ2mtC6ow+62dY5/zf8XS5QlmJJp6zyCvbqmd6VLeuy2/g4HfS8Zj3m0dk/cIBql6G1aIY1+GOIzbBn7m8pvWLxtMdvUbbaML9hLQmJa+TSnwxBOUl5aToI3AWhJ9ogT20KUmdR+UtiW2wjPqM6DqqrBo1wZZoboyiVEnallU50OQTgDzeWi28ARmLoBwOq4kVFxhMKQVDzf+hPI9v2KWLdlHXP2z+GQcsi2OYTQ+HbnbzsdQszLzCskv305lmWhSy7Wxg1zOiRb+FPaIw+wp4aYZVm8v+h91rjXiPphEWpI3hCKkoqcDkM4iSzLdCgJ3AyLt+LJNDMdjkgQ2o6ExOQOk50O44wiPtkDUFZaFqz0XqaXOR2OILSZ/jn9aZdi3zEa4eKV9xxISlY2APVKMlu8kV+k1hz6E8gst238xqZG3vzkTTa5N9k2hxAaqe5UUQw1TPQfeUWwbtIOd1cOqrkOR9T2tMnPgmJPQn3d5nV8dvAzKpVKW8YX7Cd29YSvXp174fcHjnKJQs1CNOmT3YfCxPA9XRQVyZ4e5T2CXbnaG+1Rrci/sy4IAFPLxa6ecCdJEv1HXoFpBHb3bPIOpEZOdTiqC9eU3AHt0p/ZOsfb89/mE/kTDMmwdR7BfteWXYtLcTkdhgAkJKVQ1nMApmmCJLEs/jIMFKfDajP+siuh1J76dX6/n3lL57Hevd6W8QX75cbnMqJQNLMIV0W5RaSnBBpZFBvFaJbmcESC0DbCtTDzUVGR7FFVlc7tO2NZFhoa7Y32TockCBctw5PB6KLRTochtEJ2fjFFLdcgQ9JYmjAek8jrTGQi477+f227cw7w+Zef8/7e9zmgHLBtDiE0FEkRd9LDTO8hY/DGB2pjVKsZbPQOcjiitmHIbrQrnrRt/PlL5rPKWEWD3GDbHIK9ppZPDduaGULgxlj7ovbBtVoHPXpqHAqxK06N47Liy5wO46yi5qo4vN9wTCNQ5LNML0OyIm+hJQjHu6bsGjRZ3PmIFAPGTELVAjscDmp5bPH0czii86cPvBMpt6dt4/v8Pl5f9Lq4ex4lRheNJjs+2+kwhOMoqsrAUVcGdxp+7h3AYSXy62NIl/w/SC6wZexDVYdYtGURW7Qttowv2C9BTRA7oSPA4N6DsaxAPaxyvRzZipplqBCjriu7jjgtzukwzipqfspSklKCxb8SrATyzXyHIxKECydLMteVXed0GMJ58Hjj6D9iQrAjzvq4IRxR0h2OqvWaEopwjZ1h6xzvfPgOn/AJuqTbOo9gPwmJ7/Wwp1CucHEK2nWiuKwrlmVhSXLLTsPIfbvnT8hHHnaPbeO/9/F7rNHWiK6AEeyGLjeQ5EpyOgzhHFKSUuhY0hEAL15Ru0eIaC7ZxXe6fcfpMM4pcn/7n8agnoPQWxZa5bp9xUUFwW4jCkaQE5/jdBjCeWrXpRf57cqwLAtTUvksYUJELLIsJNzT/giq27Y5vtjxBf/++t/sV/bbNocQOqOKRtEprZPTYQhnMGjMVbjdXgCOqFl87h3gcEQXTpv4G9uuTZ9/+TlL9i1hr7LXlvEF+8UpcdzU5SanwxBa6ZL+lwTXap31zqINuxCxrul4DRneDKfDOKfwX4Wch9LCUnIzA90nsswsUs3ILZIqxC4Jidt73u50GMIFGjJuCm63B4AqNZsN3sEOR3Ruvt63IhXatxj0+/289fFbrHOvs20OIXQkJH7Y64dOhyGcheZy0f/SKzBaFlUbvIM4EIHdufzFI6B8gi1jG4bBTb8ovgAAIABJREFUvE/nsc4jrkuR7IYuN5DsTnY6DKGVcjNzKc4rBiDJShInMYSIpEgK3+3+XafDaJWoSvYA9OnaB6PlrLrY3SNEorHFY+mS3sXpMIQL5PZ46TfycgwjsMja5B3IXq2dw1GdWXNcDu7LH7d1jjmL5vCx8TE+yWfrPEJojC0eS8fUjk6HIZxDcVlXijp0bjnOpfBpwpU0SR6nw2o1U1LRJv3WtvE/Xv4xy5uXUyvX2jaHYC+P4uGWrrc4HYZwngb3GXzi7h5BiDCT2k+KmBMYUZfs6d2lNwlxgU4UxUYxSaY4wytEDhmZu3rf5XQYwkUqKe9OSXn3YAvkJQkTqJPD786jhYTrupdB89o2x449O3j3y3fZq4pjEtFA7OqJLEPGTQl252pQkliaMCFyTk0MuhPS7emuWlNXw8L1C9ns2mzL+EJo3NTlJrGrJwKVlZSRnR4o7p9pZpJhhP9RGEE4Skbme90jp2Zh1CV7ZFmme8siS0amt7+30yEJQqtd1eEqSpJLnA5DaANDLruGpJRAgWa/7GFx4kR07GtpfiGau05DKr3EtvENw+CND99gtXu1bXMIoTWhdALtUsJ3p5pwIs3lYvjlU4MdcL5xteNzT3+Hozo33ZOOPPJnto3/3kfvsUZdI4rFR7BkLZnbut3mdBjCBRrQY0Bwd08PvYfD0QhC600onUBhUqHTYbRa1CV7AEb0H4HHFdiqnGfmkWNExjYrIbZpksadve50OgyhjSiKwqWTb0BRAwmeKjWblfGjHY7qGJ87A8+kp22dY+7iuXzk/4hmqdnWedqaZVro7+r4X/Xj/7Mfq+rYXghjk4H///ynvsaw0Ge3vOYVP+bWQGcf8ysT/yt+/G/6gwtufa6OdSRi9lcEuWQXP+77Y6fDEM5TZm4hvYeOCdbvWR83jEo1vOtkKBOeAHeCLWNv372dJbuXsFPdacv4djjdNck6YAU+f9WP/r6OZZ56TfH/0Y//L4H/9HcD//7GWgP/nwKvOUp/W8dqjqxr0t197ybBZc/3iGC/Xl16kZKUAkC2mU2BUeBwRIJwbjIy3+/xfafDOC9RmezRNI2hfYcGa/f09vdGsiSHoxKEs/tW52+RHZ/tdBhCG0pMSWPQmKuwWq5F2z3d2Oru6XBUAeqUF8CdaNv4u77ZxbtfvMsudZdtc9jF2hZY9Gg3ayiXKOjzA4sis8LEXGuetnuIudEEb+A16jQVfV7Lwmq1gfotFSlRwqqwMCtNcIOUEnm/k77b7bsRc0ZdOFGXvkMpaOkUaEkyixMnUSeH5zF3f04fpJ7TbBnbsizmLprLGs8aW8a3y+muSfrHOspIBe1mDfzHnhN8jd7ymhs1tBs11CsDNx7MDSbqLSpWrYXVaGF+aSIVSkjuyLkmlSaUMqXjFKfDEC6CJEkM6TMkuLunt783shWVy1IhikwrnxZxu5uj9qdqUK9BpCWnAZBipdDOiKx/GCG2eBVvRJ3/FFqvuGMXyvsMxmxJ+KyKH8VuzZ46FK3VVDYJuewy28Y3TZM3P3yTle6Vts1hJ7lcRrlcAcCqtpDiJawGC2OhgTJWOf1rOssolxz3tZbfrpImgR/wBz42PzNRBp1+jHCW4c7gtu7iyEQkG375NOLiAwneZjmOjxKvwSfZ09L8QllIaJOftW38T1d/ytK6pRyRj9g2hx1Od01Sr1GRi2Qsw8KqtyD+xNdYFRaW38L/dz/+v/ox9wZ2G6IBOmACEhjrDOTekbUceGTYIyhy5F1HhRP17dqXnMzADYQEK0E01hHCWpKaxF19Iq+uamRd3c+DJEmMHjI6mDHu7u+OaoVXvQxBOOq27reR4klxOgzBJn2HjyO7oCR4V31J4hWOtUH2uVLwXP07W+dY8NkCFjYtpFFqtHUeO0myhP6OjjHPQO4ko7+no45RkVynv/stuQJ3xq1mC/0tHWVEYCGiDFPQ5+lIKRJWlYWUL2F+bqLP0TH3mKH8I12UR4Y+gkeNnE5OwqlUTWPkpBtQlMB7oRo1nUWJkzDC6K2g2ftmyLWnfkdjUyMLVy9ko3ujLePb7eRrkiRLWNUW/pf80ABS2knXJg2UgQrq9SrqeBX9X4GjXspQBf1tHblcxtxkovRUMD8LXJOsQ+F/lOuywsvom93X6TCENiBJEuOGjQuexOiqd8Vr2dcwQhAuxv0D7yfRZd+OeLuEz294G3Rq14mS/BIAvHhFez8hLOV4ckTr0CgnSRKXTr6RpJQ0LMvCkDQ+TryaGjk15LEok38HXvvm3XdgH7M3zmaHtsO2OUJFnaii3a6hv6FjVVjo7+uB2hYHLfQPTi3satVY6H/VkbvLKF0DyR4pQ0KboiEPlgN30LvKmNtNlHEKxqdGqP9IF2RI9hBGFo50OgyhDaRmZjNswnVgBRKNlVoRyxPs2+V3PnQtCWXso7aNP2fRHFZLq/FJPtvmsFvwmvSejuWzkJIlXHe4kPvIGAtOvJ5IaRJyNxlJkpDSJSSvBHUgF8po12nInWWs3RZSqoRVZ6GMUDA+Ce9rUrwSz4ODH3Q6DKENFecXU1YaOGKqodHDL4o1C+GnS0oXJref7HQYFySqkz0Alw27LND+GOikdyLOjHM4IkE40eMjHserijsZ0U7VNMZce1uwDbJP9rIwaQqNUuiuSU2ll6F0te+XlWVZvDn/TVa4Vtg2RygYGwyMJS2LHg2IB+0HLXUvrlKRMiTUsSfuFLXqAscllEsVlJ6nHi8w15goPVoeP3rzPALWnG7JzS+G/8LpMIQ2lF/akX4jrwgeLd3h7soG72CHowLlskchLs2Wsffs38On2z/lK/UrW8a32ynXJAn0N3Wswy0XE1fgseOZ68xgAsiqtQIFmI+rZ2wsMZAHy1h+K/hayxfeO3seHvwwGV7RpjvaTLhkArIcWJKWGqWkmfZcBwThQkhI/HL4L5GkyKlrdryoT/bkZObQpUMXLMtCRaWvX2z9FMLHpOJJ9M8J/za4QtvwxsUz+qqbUVUNgHolmYVJU2iS7E/2+dUEPFOet3WOj5Z/xIL6BdTL9bbOYze5XMbab+H/sx/9NR11rIqknv6XvD5bx6q2AguxJjA+NYLdbyx/YOFkNVtYuyzkjjKSV0KKl9Bf1ZF7hf+v4J8P+rkoyhyFynr0p3PfIZgtR903xA1hs8e590f+tE5IfW+1ZWzLsgK7elyrsaTwTmacyemuScpwJdCh6y9+zA0myshAMvnoNUnuJUMTgW5ds3TUK1UkOXAds45Y0ARytoyULQV2Jf5TR+kXvnVwBmcO5or2VzgdhmCDpIQk+nXrh2maSEj09fcVjXWEsHFdx+soT4vcelKSdbQXbBRraGzg2f97FqvlduoybRnb1e0ORyXEujQ1jTlT5xCnid1msaZy704+nPUqZsvlN1k/wOia1/FY9tW4MSf/Abn3t2wb/+Dhg8x8YybzXfNPucMsRKYB6QP445V/dDoMwSaWZbH43/9g55ebUZTAIr9P/UI6Na0OfTC3zYWiQbYMvXLjSl745AWWe5fbMr5gv3g5nveue480j9jxEa10Xee5vzxHY1PgfdBadS2btc0ORyXEuiQ1ifevez8ia/UcFf63FdtAnDeO4f2HY+iB7ax9/H1IMBPO8SpBsNcTI58QiZ4YlZVfzNAJ1wVzItVqJguSptp2pKuxYJitiR7Lsnhj/hss05aJRE+USJATeHrM006HIdhIkiSGXT6V/JIOwSNdq+MvZau7V0jj0LtcY1uix+f3MX/ZfDZ4NtgyvhAajw55VCR6opyqqowaNOpYYx29O6lm6OsaCsLxHhn6SEQneiBGkj0AQ/sMpTC3MFgAbJB/kNgieBKr3sL3nA/roIW538T/ij+w/XeuzskbwCzTQp+n43/Vj/9//ZjbAnWRjLUG/j/50d8/VrxUf1sPnBUXgiYUTmBI/hCnwxAcVNi+E8OumMrRI8DVakZLwif+7C88T7rixTv15TYd82RL1ixhfvV8auVaW+cRQmfm8JmkesQb7WgnyzIjJ91AXnH7YMJnZfwotrlDUyTVULyoE56wbfx5n8xjlbUqojsDxroR2SMY336802EIIdCzU086lnTEsiwUFAb7BqNY4Xu0MNwcv46z6i38r/vx/zmwlrOqTlrHWRb6HB3//7UcO2+p/yXWccdcXnA5l5WERwODixEzyR5JkpgyfgpaS62MTDNTdOc6jmUEfugJ/PVgvGegjFXQbtbADeamE1sEmxtNMEG7WUO9Tg1eRMwNJuotaqAYYKOF+aWJVBhoSSwEpKgpzBg2w+kwhDBQ2K4Tl1xxPXJLxqdGTWd+8lTq5TbceXjZTEjKa7vxTlJVXcWslbPYqm21bQ4htMbljWNUySinwxBCRJZlRk6+kZyC0kBDC0liRfwYvvD0tn1u6dIHINGemlAHDh1g8ReL2aqKa1OkytayeWrMU06HIYTQ1WOvxusO1DFMtpLp6e/pcESR4ZR13IeB7p/aTRrKJQrWoZOSPV9YoIN2i4ZyqYK+IJDcEeu4gGwtm1+O/KXTYbSJmEn2ACTGJzJu2DiMlrtXYovgMcYCA6WPgpTQUryv1kIuCHx7yIWB9pzHs7ZbSIkS/n/40d/TkTu2fCtpgA6YgESg1XDvmPo2O6eZl8wkwSWOEQoB+aVlDL/i+mCV/1oljXlJ3+awknnRYzfl9EMd+N2LHudMLMvirflvsVRbGrGFT4UTFboKeXzU406HIYSYLMtcevVNZOUVBRM+q+JHsSbuEuz6yfYnFSMP/qFNo8N7i95jtWs1pmSe+8lC2NHQeHH8i6JbaYzxuD1MHD0xuFYrM8rIMUSTgHM5eR1n7jGhFvx/82NuMpGKTkzWmHtMpHaBx+R8GWtfy5VerONQUXl+3PO4FbfTobSJ2PrXA3p2PrZFUEYWWwQBY72BFCchtzv27SClSJg7A2+QzG0m+E98jdVgYVVZqFNVlEGBjhAAylAF/W0duVzG3GSi9FQwPzPR5+inZJVj0bUl13JJ4SVOhyGEmfzSjoyc+G1kKfAz2KgkMj/5er7RSi94TEN245lmb3HdFRtWMO/QPKrlalvnEULDg4eXr3gZl+JyOhTBAYqiMPqaW8gtLMU0Awutzd7+fJZwOYYNbxe1Sf8Fitbm4/L/27vz4LiqM+/j37t0S619l2VZiyXZli3v+4ZtQN4gJqyGAJMahkmYrZJ5680UgSKVzBbPDFM1LJOQzKRCJoEMIW/YCRjbbDbYBlveF2xLtiRrX6zNUnffvve8f7RpENiAbbWv1Ho+LpVUVLn7h0s6uuc55zwH2P/Rft5veZ9mozkqry+i74HZD1CaUep2DOGCCUUTmD1lduR2rgXBBXiV/F66kPPN4+gG4sFzpwctRcPebg/+SwHQ4j9VANLDLTpkHgffnf5dJmZOdDvGkBl1xR6AGytvlC2Cn+Lsc3BOOuEzmy2K0MshjBUG9nYb63cWJACfWVjRfBp6mY6maehFeuSsp16g47nNgz45vBtIS9dQfQpjuYG9zf78m48ik3yT+MGyH7gdQwxTeUWlrLztHuLifOGz1JqXd5Jv5FjcpY1P6pofQHrx0Ib8lN6zvTy38zmOeo9G7T3ElaMpjQ2LN5Cfku92FOEiwzC45qZvMn7SdOxzjVJPxU3m7eSbsbShm2xZJSuhrHLIXu/TQqEQm7ZvYl/cvqi8voi+NblruG3abW7HEC5as2wN6anh0xcJJDA/ON/lRMPX+eZxaEROXWgTNFTzZwo1cQzuw6NA07VRP4+blzaPP531p27HGFKjstjz2S2Ck+xJFIeK3Q3lIs+feMIfd3vQcjXMdSaqWWFeb+K53QMDoI8f/K2iFWg41ed2/rQ4aCmDtwfa79voi3SUpSK386jg6KgIn0+alsYvbvhFZOeGEOeTmZvP2jv/guTUdJRSKE1nV1IlVQnLcS7imit/1jTMxdE7HgHw/Kbn2W5slyMSMeKbJd+kckJ0Jt9iZNE0jSVrbmHq/KsiTZtbvEVsSrmdPj3lsl/f0T141kXvprc3d7zJLmsXZ/WzUXsPET3j48azYVX0mnaLkcEwDG5edXPkgpgCp4AKq8LlVMPT+eZxWtkn8zRVp9CyBj9D6uN0VPW5fqsNDlq2zOPS9DQeXfuo2zGG3KideU4omsCsKbMiBZ/51nyy7cvvkRErtAyN0O/CXdqJA70s/K1i/a+FshX6TB0UWL+ysF+zMdZ+chROdSnwg56ro+VqqB5F6NkQxtzReVzOozw8sfIJ0uLT3I4iRoCEpGSuu/Mvz/XOCI9PR31zeSv5lq90NbuteYi/40nQoze87zm0h42tG+k0OqP2HuLKmZsyl+8t+57bMcQwM2vJSuatuI6PL+PsMnN4PfVumjxFl/fCi78btV2HXT1dvHPoHY54jkTl9UV0ZWgZ/PrGX2PqpttRxDCQl53HsrnLBl3HXhgqdDnVyGBWmjgHHKz/sXBqHIzF4TlY6KUQqluhTdLABOt/LOzNNmblJz9zo3EeZ2Dw+MrHR/w16+ejqc/eqT2KOI7Dk394kub2ZjRNI0CAN+LeoE/vczuaiBUKfjjrh9w641a3k4gRRinFjk0vcOLQHgwz/Es43uljSe+r5IZOX/DvWcsewHPN96OWq3+gnw1Pb+Bl82VsLfa39Ma6IrOI525/Dq8p/RDE+dWdOML2jc9hnys+oxTTB96jYmDnRew3DLMScvH8n33giU7T3d++/Fuean2KerM+Kq8voidBJfCbtb9hYm7s9MoQl08pxe9f+z3HTh1D13VsbLbEbaFD73A7mogVCh6c+SDfmPkNt5NExajd2QPh2yfuuuEukhLCNyPFEcfy4HJpAiaGzC3jbpFCj7gkmqaxaNVNzL/6+sjV7H49iTdTbuOgb8F5b8jxp03Es+Lvoprrxc0vsk3fJoWeGJBFFk/f9LQUesQXKiybzJo7vk1icmrkpq79CUt5N/nrBLWLu63EvP7folboOXbqGO+ffl8KPSOQR3l4ePHDUugRn6NpGresvoXczFyUUhgYXBW4igTny3c6C/FV3Jx3c8wWemCUF3sg3L/n7hvuxmOGb4RIUSksDS5FV6P+n0ZcpmkJ0/jhtT90O4YY4SbNXMCq9ffiS0yO9PHZn7CUtz9zrMvRjHPHt6K3zfbg8YO81vga7UZ71N5DXBkpKoVfXvdLUhNS3Y4iRoDUzGy+dvdfU1AyKdK4ucFbxuupd9Fu5n2l17DyF6JV3BiVfI7jsHHrRvbG743K64vo0ZXO96d9n2UT5aZScX6GYXDXDXeR4As/8/jwsSy4DFPJcT9xeeYnzufvV/+92zGiyvjRj370I7dDuC3Bl0Bedh4Hjx8EIEklkaASaDAaXE4mRqo8PY+nb5EVczE0fInJTJg6l+72Zro7WtF0nT4jjZNxFSQ6PaTZHVgLv4sx8/aoZfAH/PzXy//Fu553pSnzCOdTPn529c+YPHay21HECKLrOsWTpmF6TFrqa0DTCOo+auIqsDHJDjWgn3fPYbgYbd79/yAxKyrZtu7aysv1L1PrqY3K64vo0JTGfePv455F97gdRQxzHo+HknEl7D+6H6UUPnykOWnUGXVc9HlSIYAys4xf3/Zr9Cj2uBwOpNhzTnpqOom+RD6q+Qhd10lX6Tg4tBltbkcTI0wmmTxz0zOkJUhDZjF0dMOgeNI0vPHxNNfVAOFmzLVGKekzriNj5f+N6q6eFza/wHN9z9Gr90btPUT0eZWXf1/07ywsXeh2FDFC5YwtIntsEU211VhWEDSdNs84GrwlZIWa8Kn+z/0dZ9630WdFZ5v82f6zPL3xabbFbZNC9AiiKY0/yfsT/vbav3U7ihghkhKSyErP4vDxw2iaRopKIU7F0Wg0uh1NjDB55PG7235HvDfe7ShRJ8WeT8nLySMQDFDfWI+u6+Q6uQxoA5zRz7gdTYwQqSqVX6z6BYVZcluAiI6svAIKSifT1lhLf18v2fmFzPr6X6IZ0dvO/NHJj3iy6kmOe49H7T1E9MU78fzT7H+iskKuWBeXJyk1nQnT5nG2p5Mzbc1ouo5fT6QmbiqgyAo1RhbbQ3FpmHf+L5jReah+ccuLbDy7kQ5DGraOFJrSuD3zdu5fez+aJtsyxFeXlZ6Fx/RQXVeNrutkqkziVTyNeqPs8BFfSbpK5+mvP01mcqbbUa4IKfZ8RklBCc0dzXSc6UDXdMY6Y/Frfjp1uWJYfLEklcRPl/+UisIKt6OIGBefkEjZtLmgwbT5K4j3Ra9RoWVZ/PfL/81b5luyaj6C+RwfP5r2I66bfZ3bUUSM0A2DwrIppGWNobm+hlDIAk2nxVPIaW8paXY7iU4v2vX/jlYwPyoZahtqeXbns1R5q2SiN0JoSuOOrDt48GsPSqFHXJKCvAL6B/ppaGmIFHx8yicFH/GlMlQGT655ksLs0bMoP6qvXr8Q27Z56qWnqG8K7/BRKHZ5dnHCPOF2NDFMJTvJPL7sceaUznE7ihBD6sXNL/LT2p/SaMo26ZEq0UnkH2b+A6tmrXI7iohRwYCf7W88T131UQwjfJzUsSy+Nr+YtCV/BlGY1Cul+PkzP+cZ/zNyDfMIoSudO7Lu4PvXf18KPeKyKKXYuHUjHx74MDLmVBvVfOD5QAo+4ryynWx+tvJnTBw3um79i+2ORJfIMAzuvuFuCvIKcBwHDY251lwmhCa4HU0MQylOCo8seUQKPSLmVNdV80r1K1LoGcGSnWT+Ze6/SKFHRJU3Lp7l677B8q/dgS8hCce2KZxQQdrSe6NS6AH4YN8H7OzeKYWeEcKjPNybc68UesSQ0DSNNcvWMG/6PELnbggstUtZYC1AU/L9JQYb44zhiWufGHWFHpBjXBek6zrTJk6jrrGOrt6uyJEuhZKmzSIi1UnlkSWPMH9idLaoC+GWUCjEL1/6JVuMLdia7XYccQmy7WweXvwwSyuWuh1FjBKpGdlMnDEfxw4xc0klpic6N1IGggGefu1p3vG+I+PTCJDgJPDX4/6a+1bfJ4UeMaTKisrC/VbPncZIV+kkqkQa9AbZ4SMAKHQK+dman1E2rsztKK6QnT1fwDAM7rrhLorzi7Ht8MPE9NB0ZlmzXE4mhoNcJ5fHrnqMeRPnuR1FiCG3cdtG3g69TUALuB1FXIISu4T/XPGfLChf4HYUMcoYhsHsq1YRn5AYtfd4/d3X2c1uGZ9GgHQ7nYcmPcQ9K++RQo+IilVLV7Fw5sLIXG28PZ6F1kJ0JdPc0a7EKeGX635JcV6x21FcIz8FX8IwDO5cdycTx0+MDCLloXIWBBfIIDKKldllPHHtE8wum+12FCGGXF1jHa989Ar1Zr3bUcRF0pTGHHsOj61+jCklU9yOI8SQa2prYtvxbRw35XbA4S7fzufh+Q+zbvE6t6OIGLdyyUoWzVoUmasV28VcG7yWeBX7V2uL8ytX5Tx505PkZuW6HcVVUq34CnRdZ/3a9cwonxEZRErsEq4OXi2DyCijKY359nweW/sYEwqlh5OIPbZt84c3/8DuuN1uRxEXyVQmq43VPHrboxTlF7kdR4ghp5TitXdeoyquCqXJ/SLDlaY0Ztgz+MnKn7BgquwuFFdG5eJKls5dGpmrZTlZrAqsIt1JdzmZuJI0pbFIW8STtz1JRlqG23FcJ8Wer0jTNG649gYWzFgQGURynBxW+1eTZWe5nE5cCR7l4XrP9Txy+yMU5BW4HUeIqNiyfQtv+t9kQBtwO4q4CMlOMt9M+SY/vuPHpCanuh1HiKjYd2Qf29u302q0uh1FXECcimM1q3nkxkcoLSh1O44YZa5ecDU3XHND5MhgokqkMlBJYWj0XLU9msWreG703Mij6x8lKTHJ7TjDgly9fgn2Ht7L61tfx1EOADY2VZ4quZo9hiU5SdydcTf3XX8fpmm6HUeIqGhsbeTHz/+Yd+LfcTuKuAjjrfH8edmfs275OumJIWKWZVn8x1P/wR/4A/16v9txxHlkhbK4Lf02/uz6PyM+Tna+C/c0tDTwu1d/x0BgIPJ78aB5kAPmAWncHKMy7UzuzLqTe9beg8fjcTvOsCHFnkvU1NbEs398lr7+vsggUmPUsMuzS26GiDE5oRy+O/G7rFsqEykRuxzH4SfP/ISnAk/JRGqE8CgPC0IL+PbibzNrilwcIGLba++8xq+O/YrD3sNuRxGfpcL9LP9i2l9wzfxr5FlJDAt9Z/v47Su/pbWjFV0PH2ap1+vZ4d1BSAu5nE4MpTKrjO9M/w4r5q2Q8eczpNhzGfwBP8/+8VlqG2sxDAOADq2Dbd5tMlmKAZrSqAhV8HdL/o7Zk6URs4htb+14i0cPPkq1p9rtKOIryLAzuC7+Ou5dcy9ZGXKUWMS2zq5OHn7mYf4Y/0cczXE7jviUZCeZpWop91XeR2mhHNsSw4tt27yw+QUOHT8U2ZnfrXXzvvd9uvQul9OJy2Uog4XOQr537fcoKxqdV6t/GSn2XCalFJve28QH+z5AN8JV4wABtnu302Q0uZxOXKoUJ4Vlahl/tfavpD+PiHltHW388x/+mS3eLbK9eZgzlMHk4GS+MeEbfG351yKrlULEst+88Bue7nyaBqPB7SjiHE1pTLAmsDp9NXeuvVP6Y4hhbeuHW3nnw3civzNtbPab+/nI/EiavY9QqXYqa+PX8jfr/kZ6FX4BKfYMkUMnDvHKm69gO58c4TppnKTKU0VQC7qYTFwMTWlMtCZyXeZ1rF+9Xh5eRMxTSvGL3/+C2s5adnl3yWRqGMu1c1msFnPnijspLy13O44QV8SRE0d4fNPjbE3Y6nYUcU6yk8wiaxE3zbmJJbOXyLEJMSIcrz3OS1tewh/wR75nW/QWdnp2clY/63I68VXpSmdycDLrx6/nxmtvlEWvLyHFniHU3tnO71//Pe1n2iPHuvz4qfJUUWvWupxOfJkkJ4nF1mJuX3A786bPk4cXMSps27U1+G9sAAATl0lEQVSNN3e+iWmEtzfXGXVUearkNq5hJE7FMSMwg8qxlay7Zp0UocWoYds2jz/1OM86z9Kr97odZ9QzlMHE4EQq0yu5deWtcq2xGHEG/AM8v+l5quuqI3M1C4u9nr2cME7I7uZhLtPOZJG9iFsX3cqcqXPcjjMiSLFniDmOw9s732bHvh2D/nuj3siHng+ll89wpMKNvdakreH21beTlpLmdiIhrpiGlgZefvNl2s60YeifPPgcMY9w1DwqDeddpCmN4lAxi8xFfH3p15lSNsXtSEJcUW/teIvNuzezy7eLRqPR7Tij2jh7HHNCc7hu3nUsmrlIFsTEiLb74G42vbcJ27EH7fL5wPMBfXqfy+nEZxnKYGpgKqtzV3PjyhtJTkx2O9KIIcWeKGnraOOlN1+isaURw/xkArXfs5/jxnE5HzpMpDqpzAnNYf2c9SyetVgeXsSo5DgO7374Ltv3bsdxnMjPQT/97PPs45RxSla7rrBcO5eZwZksn7icNVetkWtExajTe7aXnzz1ExwVbsjcpDexx7OHbr3b5WSjS7qTznT/dBaOXcj1K64nPTXd7UhCDInu3m5e3PwipxpORZo3hwhx1DzKEfOI3Ng1TOTYOSx1lnLzkpuZMXmG23FGHCn2RJFSih17d/Duh+8SskORCVS71s6H3g+lC7yLfMpHRaCChWkLuXXVrWSmZ7odSQjX9fT1sHHrRo7WHI1sb4bwLYN7PHtoM9pcTDc6pDvpTPVPZUb6DNYuW0vh2EK3Iwnhiua2Zl7c/CItnS2RY6YKRa1RyyHzED16j8sJY1uyk8yU4BRm+GawcslK6RMmYtbug7vZvH0zodAnc7UBBjjgOUCNUSML9C5JcpKYGpzKysKVrLt6Hb54n9uRRiQp9lwBPX09vLTlJWrqayKVY4WiXq/ngOeAPLBcQR7lYbI1mSlqClfNuoqr5l4lu3mE+IzTzad54703ON10OjJmQXhl/bB5mFaj1cV0sSnFSaEiWEF5XDkr5q5gVsUsGZvEqKeU4oN9H7Bt9zYGAgORRpwfF30Omgell88QS3VSmWxNppRSlsxewpLZS6QBqoh5fWf72LhtI0eqjwz6fu/Wutnj2SM3LF9BPuWjwqpgqjmVtVetlSPsl0mKPVfQvqP72PL+Fvr9/YMeWE4ZpzhoHpQzolGkK50yu4yKYAVzJ85l5ZKVUiEW4kscOHaAt3e8zZneM5GVdYB2vZ1D5iHpoTEEsu1syq1yivVi5k2bx7J5ywbtqhJCgGVZbN21lapDVfiD/sgzlINDrVHLYfOwLJxdpjQnjQqrgkKnkBnlM6hcXEmcN87tWEJcUc1tzbzx3hucOn1q0GJXs97MHs8eOZURRV7lZbI1mUnOJOaWz+Xaxdfi9XjdjjXiSbHnCguFQrxX9R67DuwatErl4HDSOMkh85Bc/zeUFBTahUwNTGVW0SxWLVklt0cIcREcx2HXgV18cOADOrs6Bz38nNHOcMQ8Qr1Rj6M5LqYcWTSlMc4exyRrErlaLjMnz+SaRdfIQ40QX8KyLN7d9S5Vh6oIBAODVuCb9WaOmcdo1Bvl2MVXpCmNPCePMquMQq2Q6ZOms2LBClkME6Pe0ZqjvL3jbVrPtA46RnrKOMVR86gUfYaQqUwmhiZSbpUza8IsVi5eSWJCotuxYoYUe1wSeWA5WEUwFIxs17exqTFqOOQ5JFcfXwZTmZTYJZT4S5gyZgqViyspyCtwO5YQI5ZSin1H97Fj7w5aO1oHFX0GGOCkeZJqo1p2KH6BeBVPcaiY8cHxjIkfw8zJM1k6d6kUeYS4SJZl8fYHb7PvyD4GAgODdsP1aX0cN45TY9YQ1IIuphy+4lU8paFSxlvjyTAzmDF5BsvnL7/onTy2bfPQQw9x8uRJDMNgw4YNFBZKnzERG5RSfLj/Q7bu3sqAf2BQcblFb+GoeZRGvVEusLhEPuWjNFRKabCUacXTWLVklTSAjwIp9rgsaAV5e+fb7Dm8Z1ATZxubBr2BE+YJWvQWGUi+ohQnhQmhCRQECsjPzGf5vOVMLpvsdiwhYoZSiiPVR9i+dzsNTQ2Ynk+KPgpFi95CtVHNaeO07PYhfIR0rDOWklAJ2cFscjNymTN1DnOnzr3oPhgysRJiMNu22XVgF3uP7KWlo2VQETpEiNPGaWqNWpr15lE/HmlKI9fJpTRUypjgGDJTM5k6YSpL5yy95Nv+Nm/ezJYtW9iwYQM7d+7kV7/6FU888cQQJxfCXaFQiHc+fId9R/bRN9A36Fh7j9bDMfMYNUYNtma7mHLkyLazmWhPJC+QR1lBGdcuvpYx2WPcjhWzpNgzTPgDft7a8RZ7j+zFUc6gxpx9Wh/VRjU1Zg1+ze9iyuFJUxpjnbFMCE0g28qmaGwRsytmM3XCVGlwKkQUNbU1sXPfTo7VHCNgBQatrgcIUG/UU2/U06q3jq6JloIMlUFxqJiiUBEe5WF8/njmTJ1DeUn5JY9LMrES4sJOnT7Fjn07OFF7Ak3TBv2cfTwe1Rq1tOlto+aY18cFnkK7kPxQPh7HQ2lhKXOmzmFi8cQheUYKhUKYpsnzzz9PVVUV//iP/zgEyYUYfhzHYdfBXVQdqvrcDucAAarNao4bx+nX+11MOTyZyqTYLqbMKiPVSaWssIxFsxZRlF/kdrSYJ8WeYcYf8LNj3w4OHz9MW2fboNUWB4dGvZET5gma9eZR87ByIQlOAoV2IaVWKWl6GuWl5SyZtYTszGy3owkxqoRCIaoOV7H/6H4aWho+t0ocJEiD0cBp4zRNelNMrn4ZyiDXySXfziffzscT8pCVnkV5STkLZiwYsvPnMrES4ov19fexc99OTtSeoLm1GdNjDipq9NNPg9FAk9FEi95CSAu5mHbomcok28mmwC5gnD0O3dJJT02nvKScxbMXk5SQNOTvef/997Np0yYee+wxli5dOuSvL8Rwc6LuBDv37qSmvmbQQpdC0aa3UWvUUm/UE9ACLqZ0mYJMlUlRqIjCYCHpvnSmTpjK4jnRGYfE+UmxZ5hSSnHq9Cl2HdrF8VPHcRxn0Jb/s9pZThmnaNQb6dA7Rk3hJ9VJZZw9jnH2OJKDyWSlZzFt0jQWzlwofS+EGAZa21upOlzFydMnIytfn55ohQjRqrfSorfQZrTRqXWOzPFLQYpKIdvJZqw9ljHOGJSlSEpIoqSwhNkVsykaG50VK5lYCfHVtHW0sfvQbk7UnqCjq+NzhWgHh3a9nSa9iWajmU6tc8Qdm9eVTqaTSa6TS66TS5aThW3ZpKemU1pQyvTy6YwbMy7qO53b2tpYv349r776KgkJCVF9LyGGi44zHWzdvZUjJ44QskODCj8ODq16K3VGHfVG/ajoIaYpjRwnJzJX84a8jBszjllTZjGjfMZFH18Xl0+KPSNAIBhg576dHD5xmJaOFjzm4IeVAAGajCaa9CaajKbYqiIryHKyGOeEB42EUAK6rlM0toi5U+cyqWSSHNUSYpjq7Opk96HdnDp9iqa2JgzD+NzPq4VFm95Gq95Km95Gt96NpVkuJb4wQxlkOBlkOVlkO9lkOVl4lRfLssjOyKYov4gppVMYXzD+ioxJMrES4qtTSnG6+TQHjx+kvrGelvYWNF373MQjSJBOvTPy0aF1DLsjGYlOIukqnQwng3QnnWwnG1OZWJZFVkYW4/PHX7ECzwsvvEBLSwv33XcffX193HDDDbz22mvExcmV7WJ0sSyLvUf3cuzkMU41nEIpNWh8cXBo0VuoM+po1puH3bhyOQxlkOfkMc4ex1h7LLqlhxe+CkpYPGsxudm5bkcc1aTYM8LUNtZSdaiKusY6unq6PrdqrlB0ap00Go00GU0jb9VcQbJKJtPJJNvJjhyHiPPGUZxfTFlRGdMmTZNdPEKMMD19PeFjXq0NNLU10dXdhcfjOe9kpE/ro0vrolvvpkvrokvv4qx29ooc/9KVTrJKJtVJJUWlRD4nq2R0pRO0gvjifeRm5lI0toiZk2eSkZYR9VwgEyshhsqAf4ADxw5wquEUp5tO093XjdfjPe945MdPp95Jr9ZLn94X/qz1cVY7G7VeZIYySFSJkY9klUy6k066k44XL0opglaQtOQ08sfkUzCmgIoJFaQkpUQlz4X09/fzwAMP0N7eTigU4lvf+haVlZVXNIMQw03QCrLn0B6OnTpGbUMtaHyusHxWOxtZ5GrVW+nVe11Ke/E8yhNZ/MpysshxcnAsh/SUdMYXjGdK6RRKC0tlMX6YkGLPCNba3sr+Y/upb6qnoaUBpdSg7YMQXqXq0rs4o53hjH6GLr2Lbq172DRL9SkfGU4GmU4mmU4mGU4GXrwEg0FSklIoHlfMpPGTKC8p/9z/mxBi5Ors7uTwicM0tjbS3NpMV18Xtm1fcMIF4V2M/Vo//Vo/A9oA/Vo/fs2PhYWlWVhYOJqDfe6PhoaOjoGBrnQ+/mNiEq/i8Skf8So+8uHDh0/50Ak/lNm2jW3bpKWkkZedR05WDhOKJjA2Z6wrW5FlYiXE0FNK0dnVyfHa4zS3N9Pe2U5bZxv+gB+v98LjkYMTHoPwE9SCBLQAQc591oLh8QgHpSkU4UdtDQ0UePDgUR68ePEoDx48eJWXeBVPokrEh29QvmAwSJw3jqyMLDLTMsnOyGZK6RQy0zNlQiXEMBYIBth9cDfHa4/T2NJIwAqcd8Hajz9c+DFa6dA76NV6h8WxL01ppKgUMp3MSHEnRaWACvcQzMnMoTi/mOnl0xmbM1bGo2FIij0xwrIsDp04RHVdNfVN9XT1XHjV3MGhR+sJF3/OrZr3a/0EtAABAkN+Xj1OxZGgEiIfPuUjxQkPHAkkRFaofPE+sjPCVxNXTKigeFyxDBpCjBKWZXG6+TT1zfV0dHXQ2d1JZ1cn/QP9hJwQXtMblYKvUgorZIGCRF8i6anppKWkkZaSRlZGFiXjSq74arkQwl2O49Dc1kxNfQ1dvV309PXQ09dDd283A/4B0MBjnv8Z61J8/BykazrxcfEkJyaHP5KSyU7PpqSghNysXOl3IcQI5jgOtQ21nKg7QXNbM01tTfQP9F9wvhYgQI/eQ6/WG/7QeyNfD+VOZ13p+FR4sStJJZGkkkhWySQ7yaSoFDx4sG0b5Sgy0jLIycohJyOH6ZOmX7GdzeLSSbEnBiml6DjTQXV9NW2dbXR2d9J+pp2e3h50Q8c0zAv+XQeHAAH8mp+AFv7sJ/z1x300Pl6hgvAqlaGMyOq5gUG8ih9U3DEYPEGzQhaGbpCVnhUu7mTmUlZURk5mjjzICCEGCQQDdPd209TWRE9fD2f7z9LX38eAf4BgMIgVsgiGgoTsEI7tEHJC6JqOrulouoZpmOi6jqEbmKaJL86HL95Hgi8BX7yPxPhEMtIyyMvJI9E3NDdmCSFik1KKAf8Aze3NdJzpwB/04w/4CQQD+APhr62QheM4KKVwlIN27g8aeD1evB4vHo8n8rXX6yUxPpG8nDyy0rOIj4uXhS4hRgGlFE2tTXx08iOa25pp7Wylu68bO2R/4a5ChSJEiKAWjHz+9A5nS7MIEQrP0TAwlBGZo338tYmJqczwDmfiw2PUp3JZlkVCfALZmdnkZuWSPyafScWTiI+Lv1L/PGKISLFnFOkf6Kemvib8kNLVQeeZTvoG+vAH/IRCIRQKj+m5rNVzpRS2bWOFLDweD4nxiST6EklMSCQxMZHUpFSK84spGluEaV646CSEEEIIIYQQo0UoFKKjq4O6xjrO9Jyhpze8o7Crr4uzZ89i2Ra6rkcWsi6lMPzxTkKAOE8cCb4EUpJSSElKITU5lbTkNIryi8jOyJbCcwyQYo/AcRz6/f309PbQ3tVOb18vA4EB/AF/ePXcCvLxt8nHnzUtvGJuGEb4QzfCq+S+RDLTM8nJzCE1KVX67AghhBBCCCHEZQgEA/Sd7aOvv4/es730D/QTtIIEgoHwLmcrGD4Oeq4YZBgGpm5imOG5msfwoOs6Xq+XnMwcMtMySYhPkIJOjJNijxBCCCGEEEIIIUQMkQYpQgghhBBCCCGEEDFEij1CCCGEEEIIIYQQMUQ65AohhBBCCCGEEKOcbds89NBDnDx5EsMw2LBhA4WFhW7HEpdIdvaIy2LbNg888AB33HEHd911F3V1dW5HEkIIIYQQQghxkd566y0AnnnmGb7zne+wYcMGlxOJyyE7e8Rl+fSAsHPnTjZs2MATTzzhciohhBBCCCGEEBejsrKSFStWANDY2EhWVpa7gcRlkWKPuCwyIAghhBBCCCFEbDBNk/vvv59Nmzbx2GOPuR1HXAa5el0MiU8PCEuXLnU7jhBCCCGEEEKIS9TW1sb69et59dVXSUhIcDuOuATSs0cMiX/9139l48aN/OAHP6C/v9/tOEIIIYQQQgghLsILL7zAz3/+cwB8Ph+apmEYhsupxKWSYo+4LDIgCCGEEEIIIcTIt2rVKg4fPsxdd93Fvffey4MPPkhcXJzbscQlkmNc4rL09/fzwAMP0N7eTigU4lvf+haVlZVuxxJCCCGEEEIIIUYtKfYIIYQQQgghhBBCxBA5xiWEEEIIIYQQQggRQ6TYI4QQQgghhBBCCBFDpNgjhBBCCCGEEEIIEUOk2COEEEIIIYQQQggRQ6TYI4QQQgghhBBCCBFDpNgjhBBCCCGEEEIIEUOk2COEEEIIIYQQQggRQ/4/xHjXlUNQtI0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 name="Content Placeholder 2"/>
          <p:cNvSpPr>
            <a:spLocks noGrp="1"/>
          </p:cNvSpPr>
          <p:nvPr>
            <p:ph idx="1"/>
          </p:nvPr>
        </p:nvSpPr>
        <p:spPr>
          <a:xfrm>
            <a:off x="6516216" y="1340768"/>
            <a:ext cx="2135208" cy="4817696"/>
          </a:xfrm>
        </p:spPr>
        <p:txBody>
          <a:bodyPr>
            <a:normAutofit fontScale="55000" lnSpcReduction="20000"/>
          </a:bodyPr>
          <a:lstStyle/>
          <a:p>
            <a:r>
              <a:rPr lang="en-US" b="1" dirty="0" smtClean="0"/>
              <a:t>Adventure and Action movies are having a good market at the box office. </a:t>
            </a:r>
          </a:p>
          <a:p>
            <a:r>
              <a:rPr lang="en-US" b="1" dirty="0" smtClean="0"/>
              <a:t>Followed by Drama, Comedy and Sci-Fi movies. </a:t>
            </a:r>
          </a:p>
          <a:p>
            <a:endParaRPr lang="en-US" b="1" dirty="0" smtClean="0"/>
          </a:p>
          <a:p>
            <a:r>
              <a:rPr lang="en-US" b="1" dirty="0" smtClean="0"/>
              <a:t>Number of movies made in Drama genre are maximum.</a:t>
            </a:r>
          </a:p>
          <a:p>
            <a:r>
              <a:rPr lang="en-US" b="1" dirty="0" smtClean="0"/>
              <a:t>Also the </a:t>
            </a:r>
            <a:r>
              <a:rPr lang="en-US" b="1" dirty="0" err="1" smtClean="0"/>
              <a:t>metascore</a:t>
            </a:r>
            <a:r>
              <a:rPr lang="en-US" b="1" dirty="0" smtClean="0"/>
              <a:t>, votes and ratings received in this Genre is highest. </a:t>
            </a:r>
          </a:p>
          <a:p>
            <a:endParaRPr lang="en-US" b="1" dirty="0" smtClean="0"/>
          </a:p>
        </p:txBody>
      </p:sp>
      <p:sp>
        <p:nvSpPr>
          <p:cNvPr id="4109" name="AutoShape 13" descr="data:image/png;base64,iVBORw0KGgoAAAANSUhEUgAAAfMAAAIwCAYAAACSm4LMAAAABHNCSVQICAgIfAhkiAAAAAlwSFlzAAALEgAACxIB0t1+/AAAADl0RVh0U29mdHdhcmUAbWF0cGxvdGxpYiB2ZXJzaW9uIDMuMC4zLCBodHRwOi8vbWF0cGxvdGxpYi5vcmcvnQurowAAIABJREFUeJzs3WdUFGcDBeC7gAVbsGAsiLGhKAoKCjbsIkURu6BoxIoiWCI2igUbtggx9hSxYcckYMGCoLFFsWIvBBLBGAuIUna+Hx72E2FhMdmdnXCfczwHd4edu7vA3Xln5h2ZIAgCiIiISLJ0xA5ARERE/wzLnIiISOJY5kRERBLHMiciIpI4ljkREZHEscyJiIgkjmVOGvX777+jcePGaNy4MaZOnaq4fc6cOYrbb9269Y8fPygo6N+ICwDIycnBhg0bYGdnh+bNm6Nbt25YtmwZ0tPT/7V1FCQ1NRUzZ87E8ePHC7x/0aJFsLa2Rtu2bXH79u1/vL7bt29j/PjxaNOmDczNzWFvb49NmzZB7LNXL168CHd3d7Rs2RLW1tYYM2bMP/oZKUhRPzfDhw+HlZXVP1rHx+9nSEjIP/55J8qlJ3YAKpl0dHQQFxcHuVwOHR0dnDlzBjo6OpDL5f/ocQ0NDfHdd9+hZs2a/1JSICAgAHv27MHw4cNhY2ODc+fOYfPmzXjy5AlCQ0P/tfV87PTp09i/fz+6d+9e4P1hYWFo0KABpk6dii+++OIfrevGjRtwdXXF559/jmnTpqFatWo4cOAAgoODkZGRAS8vr3/0+J/q/Pnz+PLLL9GsWTMEBQUhPT0dq1evxrBhw/Dzzz+jRo0aGsnh6+uLN2/e/KPH+Pj97Nu3LywtLWFsbPxvRKSSTiDSoMTERMHExETo16+fYGJiIsTHxwv37t0TTExMhP79+wsmJibCzZs3BUEQhAsXLggDBw4UWrRoIXTr1k1Yv369kJOTIxw8eFAwMTERDhw4IAiCILx580Zo2bKlMG7cOMXjL1y4UBAEQbh7964wbNgwwcLCQrCzsxMiIiIEQRCEV69eCZMmTRKsrKyEFi1aCIMHDxbu3LmTL++TJ0+Exo0bC97e3nlu//HHH4Wff/5ZEARByMnJEb755huhc+fOgoWFhTB48GDh4sWLeZ5vbp6P/z9s2DDByclJWLhwodCyZUuhS5cuwrFjxxTL5f7bu3dvnvV36dJFcV+XLl0Kfb1yl+/fv7/g7OwstGnTRnj9+nWex/Pw8BDMzMyEpKQkxW1yuVxYunSpcOjQIUEQBOHdu3fCwoULBRsbG6Ft27aCn5+fkJ6eXujzEARBWLNmjWBiYiL4+voKFhYWwt69e5W+Lx8bNmyYYG5uLvz111+K286fPy9s3bpVePr0qUrP293dXZg6dapgaWkpDB06VIiMjBScnZ2FFi1aCF999ZWQk5OjeL3Hjx8vDB06VGjVqpUwceJE4fnz54oclpaWgiAIwt69ewUTExPh22+/Fbp16yZYWloKc+fOFeRyuSAIgrB27Vqhffv2QrNmzYTOnTsL4eHhBb6fua9LUT/vRb2+t27dEgYPHiyYm5sLlpaWgo+PT773l/77OMxOojA3N0f58uURGxuL2NhYlCpVCq1bt1bcn5ycjDFjxiAjIwPLli1Djx49sGLFCmzYsAG9evVC1apVsXfvXgBAVFQU0tPTMXTo0DzryM7OxsSJE5GZmYl58+ahffv2mDFjBhISErB//34cOXIE06ZNQ1BQEDIzM/HTTz/ly3njxg0IggBLS8s8tw8fPhwODg4AgO+//x5ff/01OnXqhGXLliEnJwceHh549OiRSq/FnTt38ObNG/j7++Ovv/7CsmXLYGhoCA8PDwCAl5cXOnTokOd7goODAQAtW7ZEcHBwoa9XrmvXrsHJyQlBQUGoUKFCnse7fPkyGjRogFq1agEAsrKykJmZCW9vb/To0QMAsGHDBoSHh8PT0xM+Pj44fPgwQkJCCn0eH0pNTcXChQvRuXNnpe/Lx65fv4769eujSpUqittat26NYcOGoXr16io9719//RX16tXDkCFDcOnSJcyePRsjRoyAtbU1Dh48iN9++02x7Llz59C/f3+MHTsWR48ezfccPhQREYEpU6bAxMQE4eHhuHz5MhITExEREYEuXbogJCQE+vr6WL58eZHvpyrPQ9nrGxoaisePH2PFihXw9PTEvXv3EBcXpzQ3/TdxmJ1Eoauri9atWyM2NhYVKlRAixYtUK5cOcX9R44cwZs3b+Dr64sOHTrAzs4Op06dwsGDBzF+/HgMHDgQ69evR2JiIvbu3QsjIyN07NgRycnJisd49OiRolCvXLmiuP306dNo27Yt9PX18e2336JNmzZwc3ODvb19vpy5w/6FDf8fPHgQ1atXR0BAAGQyGT7//HMMHDgQR44cURR+LqGA/c+lSpXCvHnzoKenh507d+L+/fsoU6YMGjZsCABo0qQJqlevnud7cj9cVKlSBZaWlvj+++8Lfb0AoHr16hg9erTS55Gdna34etKkSTh58qTi/7dv38bJkyfx9u1bLFy4UHH7qVOn4Ovrq/R5fGjUqFFo37497t27p/R9adKkSZ7vycnJKfS1L+rnBACMjY0xadIkPHnyBBs3bkSvXr3g4uKC7OxsnDp1Ci9evFAM19vZ2aF///4AgJ9++gnnzp1Tuu6xY8fC0dERaWlpuHTpEp4/f45WrVph06ZNOHnyJI4cOYIXL17gxYsXRb6fqjwPZa9v27ZtcfToUXz99dewsrLC1KlT0blzZ6W56b+JW+YkmrZt2yI+Ph7nz59Hu3bt8tyno1Pwj6ZMJgMADB06FDo6Oli7di0uXryIIUOG5Pue3HIaOHAgdu3aha1bt+KHH36Ao6MjzMzM8NNPP8HLywtlypTBsmXLMHDgwHzrMzU1BZC3dABg3Lhx8Pf3hyAI0NHRUeQC/l/YMplMcXtOTg4AICMjI986ypYtCz2995+rS5Uq9UkHnBX1egGAgYGB0u+3tLTEw4cP8fDhQwDv9xHv2rUrz2hJdnY2DA0NsWvXLuzatQsbN27Ms+Va1PPIXX9h78vHmjZtikePHuHFixeK28LDwzFy5EgkJCSo9LxzPyTmLlu+fHkA7z9QfiwrK0vxtY6ODkqVKlXg4wNQjG58uMz169fh6OiI69evo0+fPmjbtq3S7/+QKs9D2evr5uaGffv2oV+/fnj+/DkmTpyIefPmqbRe+u9gmZNo2rZti+zsbGRkZMDGxibPfZ07d0bp0qURHByMI0eOIDg4GPfv34eLiwsAoEaNGujWrRv27duHUqVKKbamPlS/fn3UqlULp0+fRnJyMsLDw/Hll18iJSUFoaGh6N69O5KTk9G1a1fUqFEDf/zxh6J0c9WrVw99+vRBVFQUli5diujoaMyZMwcnT56Enp4eZDIZevbsiadPn2LBggU4duwYFi1ahHLlysHOzg4GBgbQ1dXF+fPncfHiRaxfv17l1ye3JC5evKgoWWWKer0A5YUBAFOmTIGenh48PDywY8cOPHjwACdOnEBCQoKi9Dp27IjU1FTExsbi9u3b8PT0xJ49e1R+PrnrL+x9+dikSZPw7t07TJgwAZGRkdi2bRuWLVuGe/fuwcjISKXnXRxHjx7Ftm3bsGnTJiQkJOT7kFmUixcvIiMjA2XLlkVycrJiuDsnJ6fQ9/OfPI8RI0Zg+PDhqFixInr27IkyZcogKSmpWLlJ+jjMTqIxMTFBtWrV8ObNG5ibm+Ps2bOK+4yNjbFhwwasWrUK06dPh6GhIaZNm6bY7wgArq6uOHLkCOzs7PLsU81VunRpbNq0CfPmzcPcuXNRoUIFzJ49GxYWFmjSpAlSUlKwY8cOpKeno379+lizZk2BW2uLFi1C3bp1sW/fPmzduhXVq1fHxIkTMXHiRADvh1uzs7Oxd+9e7Nu3D02aNMGWLVsURylPmTIFP/zwAyZPngxvb+8C980XxNraGiYmJtizZw8aNmyIevXqKV1WlderMKampggPD8c333yDNWvW4PXr16hevTrs7Ozg7u4O4P2+3rdv3yI8PByvX79G165d85xeqKrC3pePdejQAZs3b8aaNWvg6+sLfX19WFtbY8aMGahQoQIqVKjwj573x4YMGYJDhw7h9u3b6NWrF6ZMmVKs7+/Tpw+OHTuGvXv3IiYmBhYWFjhx4gTu3LmT7/380D95/xYsWID58+crTqtr1aoV/Pz8ipWbpE8mfMqYHhEREWkNDrMTERFJHMuciIhI4ljmREREEscyJyIikjiWORERkcSxzImIiCSOZU5ERCRxLHMiIiKJY5kTERFJHMuciIhI4ljmREREEscyJyIikjiWORERkcSxzImIiCSOZU5ERCRxLHMiIiKJY5kTERFJHMuciIhI4ljmREREEscyJyIikjiWORERkcSxzImIiCSOZU5ERCRxLHMiIiKJY5kTERFJHMuciIhI4ljmREREEscyJyIikjg9sQMUR2rqa7U8buXK5fD332/U8tjqIrXMUssLMLMmSC0vwMyaILW8gPoyGxpWVGk5bpkD0NPTFTtCsUkts9TyAsysCVLLCzCzJkgtLyB+ZpY5ERGRxLHMiYiIJI5lTkREJHEscyIiIoljmRMREUkcy5yIiEjiWOZEREQSxzInIiKSOJY5ERGRxKl1Ote+ffuiYsX3U9EZGRlh8ODBCAoKgq6uLjp06IBJkyapc/VEREQlgtrK/N27dwCArVu3Km5zdnZGSEgI6tSpg7Fjx+LGjRto1qyZuiIQERGVCGobZk9ISEBGRgZGjRoFd3d3XLhwAZmZmTA2NoZMJkOHDh1w9uxZda2eiIioxFDblnnZsmXh4eGBgQMH4tGjRxgzZgwqVaqkuL98+fJITEws8nFCQkIQGhoKAPD09IS3t7dqAbbLipXXUNUFXYViPa46qXo1HW0htbwAM2uC1PICzKwJUssLiJtZbWVer1491K1bFzKZDPXq1UPFihXx4sULxf3p6el5yl0ZLy8veHl5AXh/CVRVL4OqcjkXk7ouw1pchoYVtSaLKqSWF2BmTZBaXoCZNUFqeQH1ZRb9Eqh79uzBkiVLAABPnz5FRkYGypUrhydPnkAQBMTGxsLKykpdqyciIiox1LZlPmDAAMyaNQtDhw6FTCbDokWLoKOjg+nTpyMnJwcdOnSAubm5ulZPRERUYqitzEuXLo0VK1bkuz08PFxdqyQiIiqROGkMERGRxLHMiYiIJI5lTkREJHEscyIiIoljmRMREUkcy5yIiEjiWOZEREQSxzInIiKSOJY5ERGRxLHMiYiIJI5lTkREJHEscyIiIoljmRMREUkcy5yIiEjiWOZEREQSxzInIiKSOJY5ERGRxLHMiYiIJI5lTkREJHEscyIiIoljmRMREUkcy5yIiEjiWOZEREQSxzInIiKSOJY5ERGRxLHMiYiIJI5lTkREJHEscyIiIoljmRMREUkcy5yIiEjiWOZEREQSxzInIiKSOJY5ERGRxLHMiYiIJI5lTkREJHEscyIiIoljmRMREUkcy5yIiEjiWOZEREQSxzInIiKSOJY5ERGRxLHMiYiIJI5lTkREJHEscyIiIoljmRMREUkcy5yIiEjiWOZEREQSxzInIiKSOJY5ERGRxKm1zP/66y906tQJ9+/fx+PHjzF06FC4uroiICAAcrlcnasmIiIqMdRW5llZWfD390fZsmUBAIsXL4aPjw+2b98OQRAQHR2trlUTERGVKGor86VLl2LIkCGoXr06AODGjRto06YNAMDW1hZnzpxR16qJiIhKFD11POi+fftQpUoVdOzYERs2bAAACIIAmUwGAChfvjxev36t0mOFhIQgNDQUAODp6Qlvb291RFaZoWFFUdf/IW3Kogqp5QWYWROklhdgZk2QWl5A3MwyQRCEf/tB3dzcIJPJIJPJcOvWLXzxxRe4efMmbt68CQA4duwYzpw5A39//2I9bmqqah8AAMDwaKViPbbKGXq8UsvjFpehYcVivR5ik1pegJk1QWp5AWbWBKnlBdSXWdUPCGrZMt+2bZvi6+HDhyMwMBDBwcE4d+4crK2tERMTAxsbG3WsmoiIqMTR2Klpvr6+CAkJweDBg5GVlQU7OztNrZqIiOg/TS1b5h/aunWr4uuwsDB1r46IiKjE4aQxREREEscyJyIikjiWORERkcSxzImIiCSOZU5ERCRxLHMiIiKJY5kTERFJHMuciIhI4ljmREREEscyJyIikjiWORERkcSxzImIiCSOZU5ERCRxLHMiIiKJY5kTERFJHMuciIhI4ljmREREEscyJyIikjiWORERkcSxzImIiCSOZU5ERCRxLHMiIiKJY5kTERFJHMuciIhI4ljmREREEscyJyIikjiWORERkcSxzImIiCSOZU5ERCRxLHMiIiKJY5kTERFJHMuciIhI4ljmREREEscyJyIikjiWORERkcSxzImIiCSOZU5ERCRxLHMiIiKJY5kTERFJHMuciIhI4ljmREREEqdX1AIvX77EZ599lue2pKQk1K5dW22hSirDo5WKt7yKy6X2eFX8MEREJBlKt8z/+OMPJCcnw83NTfF1cnIyEhMT4eHhocmMREREVAilW+Zr1qzBuXPnkJKSAjc3t/9/g54eOnfurIlsREREpAKlZb548WIAwIYNGzB27FiNBSIiIqLiKXKf+eDBg7Ft2za8ePECgiAobp80aZJagxEREZFqiixzHx8fVKxYEY0aNYJMJtNEJiIiIiqGIsv82bNn+O677zSRhYiIiD5BkeeZm5qaIiEhQRNZiIiI6BMUuWV+9+5duLi4oGrVqihTpgwEQYBMJkN0dHSh35eTk4O5c+fi4cOH0NXVxeLFiyEIAmbOnAmZTIZGjRohICAAOjqct4aIiOifKLLMQ0NDP+mBT5w4AQDYuXMnzp07pyhzHx8fWFtbw9/fH9HR0ejRo8cnPT4RERG9V2SZX7hwocDbi5oBrnv37orz0ZOTk1GtWjWcPHkSbdq0AQDY2toiLi6OZU5ERPQPFVnm586dU3ydlZWFS5cuwcrKCn379i36wfX04Ovri6NHj2LNmjU4ceKE4oj48uXL4/Xr10U+RkhIiGJ0wNPTE97e3kV+jzoZGlYUdf2fQlsya0uO4mBm9ZNaXoCZNUFqeQFxM8uED08eV8GLFy8wZcqUYh3hnpqaikGDBiEtLU2xpX/s2DGcOXMG/v7+xXicoss/V3HnOVc5gxrnOZdiZlUZGlYs1vunDZhZ/aSWF2BmTZBaXkB9mVX9gFDso8/KlSuHpKSkIpc7cOAA1q9fDwDQ19eHTCaDmZmZYks/JiYGVlZWxV09ERERfaTIYfbhw4crhsYFQcDvv/+OTp06FfnAPXv2xKxZs+Dm5obs7GzMnj0bDRo0gJ+fH1auXIn69evDzs7unz8DIiKiEq7IMvfy8lJ8LZPJULlyZTRs2LDIBy5Xrhy+/vrrfLeHhYUVMyIREREVpshh9jZt2iAjIwMnTpzAkSNH8OjRIw3EIiIiIlUVWeYbN25EaGgoatasCSMjI6xbtw7ffvutJrIRERGRCoocZo+IiMDu3btRtmxZAMCgQYPQr18/TJgwQe3hiIiIqGhFbpkLgqAocgAoU6YM9PSK/AxAREREGlJkK9vY2MDLywsuLi4A3p9yZm1trfZgREREpJoiy3zOnDnYsWMHDhw4AEEQYGNjg8GDB2siGxEREamg0DLPyclBZmYmXF1d4erqinv37qFu3bocZiciItIiSveZJyYmwt7eHqdPn1bc9v3338PJyQm///67RsIRERFR0ZSWeVBQELy8vNCzZ0/FbQsXLsTYsWOxaNEijYQjIiKioikt8z///BO9e/fOd3v//v2RmJio1lBERESkOqVlnp2drckcRERE9ImUlrmpqSl2796d7/a9e/eiTp06ag1FREREqlN6WPqMGTMwbNgwHDhwAE2bNkWZMmVw7do1JCcnF+ta5kRERKReSrfMDQ0NceDAAbi4uEAul+Pt27dwcXHBTz/9BCMjI01mJCIiokIUesK4vr4+BgwYoKksRERE9AmKnJudiIiItBvLnIiISOJUKvOUlBQAwMWLF7Ft2za8fftWraGIiIhIdUVOsh4QEICsrCyMGjUK06ZNQ/v27XH58mUsX75cE/lIixkerVS85YuxbGqPV8ULo2oGNWVWV14iIlUUuWV+7do1BAUFITIyEgMGDMCiRYvw8OFDTWQjIiIiFRRZ5jk5OZDL5YiOjoatrS0yMjKQkZGhiWxERESkgiLLvG/fvujQoQNq164Nc3Nz9O/fn9czJyIi0iJF7jP/8ssvMWLECOjovO/9sLAwVKlSRe3BiIiISDVFbpknJSXBw8MDPXv2REpKCnx8fHg9cyIiIi1SZJn7+/vDw8MD5cqVg6GhIZycnODr66uJbERERKSCIsv877//RocOHQAAMpkMgwYNQlpamtqDERERkWqKLPOyZcvizz//hEwmA/B+4pjSpUurPRgRERGppsgD4GbOnIlx48bhyZMncHZ2xsuXL7F69WpNZCMiIiIVFFnmLVq0wJ49e/Do0SPk5OSgfv363DInIiLSIkrLPCQkBF5eXpg1a1aB9y9evFhtoYiIiEh1Ssu8WbNmAIA2bdpoLAwREREVn9Iy79q1KwDg1q1b6NOnD8zMzDQWioiIiFRX5D5zY2NjBAUF4eXLl+jduzd69+4NIyMjTWQjIiIiFRR5atqwYcOwY8cObN68GaVLl8bEiRPh6uqqiWxERESkgiLLHABev36NuLg4xMXFIScnB+3bt1d3LiIiIlJRkcPs48ePx40bN9CjRw94e3vD3NxcE7mIiIhIRUWW+aBBg2Braws9vSIXJSIiIhEUOcxubm6O6dOnw9raGlZWVpg4cSKePXumiWxERESkgiLLPCAgAM2bN0d0dDSOHz8OCwsLzJkzRxPZiIiISAVFlnliYiI8PDxQoUIFVKpUCWPGjEFycrImshEREZEKiixzmUyGP/74Q/H/5ORk7j8nIiLSIkW2sre3NwYPHgxzc3MIgoD4+HgsWLBAE9mICIDh0UrFW17F5VJ7vCp+GFXWr6a8gPoyE0ldkWXepUsXmJub4+rVq5DL5Zg3bx6qVq2qiWxERESkAqVlfuDAgQJvP336NACgb9++6klERERExaK0zGfOnImqVauibdu2KFWqVL77WeZERETaQWmZ79+/H7/88gvi4uLQpEkTODg4oF27dtDRUWkGWCIiItIQpWVuamoKU1NTTJs2DdeuXcMvv/yClStXwszMDI6OjrC2ttZkTiIiIlJCpXPMmjdvjubNm+PixYtYvnw5Dh06hMuXL6s7GxEREamg0DIXBAEXLlxAVFQUYmJiYGpqiuHDh6NLly6aykdERERFUFrmAQEBOH36NJo2bQp7e3t89dVX0NfXV+lBs7KyMHv2bCQlJSEzMxMTJkxAw4YNMXPmTMhkMjRq1AgBAQHc/05ERPQvUFrmu3btgoGBAW7evImbN29i5cqVee6Pjo5W+qAREREwMDBAcHAw/v77b7i4uKBJkybw8fGBtbU1/P39ER0djR49evx7z4SIiKiEUlrmhZV1UXr16gU7OzvF/3V1dXHjxg20adMGAGBra4u4uDiWORER0b9AaZnXrl37kx+0fPnyAIC0tDRMnjwZPj4+WLp0KWQymeL+169fq/RYISEhCA0NBQB4enrC29v7k3P9GwwNK4q6/k/BzOontbwAM/8T2pKjOKSWWWp5AXEzq+2KKX/88QcmTpwIV1dX9O7dG8HBwYr70tPTUamSavM3e3l5wcvLCwCQmvoaqamqfQgoznzPxaHq+j+F1DKrKy8gvcz8ufg/Kf5cFIehYUWtyFEcUssstbyA+jKr+gFBLUegPXv2DKNGjcJXX32FAQMGAACaNm2Kc+fOAQBiYmJgZWWljlUTERGVOGop83Xr1uHVq1dYu3Ythg8fjuHDh8PHxwchISEYPHgwsrKy8uxTJyIiok+nlmH2uXPnYu7cufluDwsLU8fqiIiISjSe6E1ERCRxLHMiIiKJY5kTERFJHMuciIhI4ljmREREEscyJyIikjiWORERkcSxzImIiCSOZU5ERCRxLHMiIiKJY5kTERFJHMuciIhI4tR2PXMiIqkwPFqpeMuruFxqj1fFD6PK+ouZFxA/M6kXt8yJiIgkjmVOREQkcSxzIiIiiWOZExERSRzLnIiISOJY5kRERBLHMiciIpI4ljkREZHEscyJiIgkjmVOREQkcSxzIiIiiWOZExERSRzLnIiISOJY5kRERBLHMiciIpI4ljkREZHE6YkdgIiI/vsMj1Yq3vIqLpfa41Xxw6iaQUKZuWVOREQkcSxzIiIiiWOZExERSRzLnIiISOJY5kRERBLHMiciIpI4ljkREZHEscyJiIgkjmVOREQkcSxzIiIiiWOZExERSRzLnIiISOJY5kRERBLHMiciIpI4ljkREZHEscyJiIgkjmVOREQkcSxzIiIiiWOZExERSZxayzw+Ph7Dhw8HADx+/BhDhw6Fq6srAgICIJfL1blqIiKiEkNtZb5x40bMnTsX7969AwAsXrwYPj4+2L59OwRBQHR0tLpWTUREVKKorcyNjY0REhKi+P+NGzfQpk0bAICtrS3OnDmjrlUTERGVKHrqemA7Ozv8/vvviv8LggCZTAYAKF++PF6/fq3S44SEhCA0NBQA4OnpCW9v738/bDEYGlYUdf2fgpnVT2p5AWbWBKnlBaSXWWp5AfVkVluZf0xH5/+DAOnp6ahUqZJK3+fl5QUvLy8AQGrqa6SmqvYhwLD4EVWi6vo/hdQyqysvIL3M/Ln4P/5c/J/U8gLSy/xf/91Ttfg1djR706ZNce7cOQBATEwMrKysNLVqIiKi/zSNlbmvry9CQkIwePBgZGVlwc7OTlOrJiIi+k9T6zC7kZERwsPDAQD16tVDWFiYOldHRERUInHSGCIiIoljmRMREUkcy5yIiEjiWOZEREQSxzInIiKSOJY5ERGRxLHMiYiIJI5lTkREJHEscyIiIoljmRMREUkcy5yIiEjiWOZEREQSxzInIiKSOJY5ERGRxLHMiYh81pTsAAAgAElEQVSIJI5lTkREJHEscyIiIoljmRMREUkcy5yIiEjiWOZEREQSxzInIiKSOJY5ERGRxLHMiYiIJI5lTkREJHEscyIiIoljmRMREUkcy5yIiEjiWOZEREQSxzInIiKSOJY5ERGRxLHMiYiIJI5lTkREJHEscyIiIoljmRMREUkcy5yIiEjiWOZEREQSxzInIiKSOJY5ERGRxLHMiYiIJI5lTkREJHEscyIiIoljmRMREUkcy5yIiEjiWOZEREQSxzInIiKSOJY5ERGRxLHMiYiIJI5lTkREJHEscyIiIonT0+TK5HI5AgMDcfv2bZQuXRoLFy5E3bp1NRmBiIjoP0ejW+bHjh1DZmYmdu3ahWnTpmHJkiWaXD0REdF/kkbL/NKlS+jYsSMAwMLCAtevX9fk6omIiP6bBA2aPXu2cPLkScX/O3XqJGRlZRX6PWvWrBFMTEwEExMTYc2aNWrJpa7HVSepZZZaXkFgZk2QWl5BYGZNkFpeQRA/s0wQBEFTHxwWL14Mc3NzODg4AABsbW0RExOjqdUr1bhxY9y+fVvsGMUitcxSywswsyZILS/AzJogtbyA+Jk1OszeqlUrRXlfuXIFJiYmmlw9ERHRf5JGj2bv0aMH4uLiMGTIEAiCgEWLFmly9URERP9JuoGBgYGaWplMJkOXLl0wYMAADBw4EFWqVNHUqotkbW0tdoRik1pmqeUFmFkTpJYXYGZNkFpeQNzMGt1nTkRERP8+zgBHREQkcSxzIiIiiWOZExERSRzLnIiISOJY5kRERBLHMqd/XU5OjtgRiIhKFI2eZy6WxMREVKpUCTKZDImJiXj16pXSf5999pnYcSWvbdu2+P3331GxYkXUqlVL7DgqCQoKgoGBAT7//HOxoxTLnj17UKNGDejr64sdRSW3bt2CoaGh2DFUJpfLcfjwYURFReHs2bM4d+4cfv31V8TExGDTpk3o27ev2BELJZfLIQgC5HI53r17h6tXr2rd7+TkyZOhq6uLOnXqQFdXV+w4KunTpw/S0tJQo0YNVKpUSew4AErIeeZNmjRBXFwcqlatiiZNmkAmk+VbRhAEyGQy3Lp1S4SEqouPj8fDhw/RvXt3PH36FMbGxihVqpTYsfKIiYlBVFQUjh07Bn19fTg4OMDR0RFmZmZiR1NqypQpOHnyJKpUqQInJyc4OjpKYrrh1q1bY/fu3fjiiy/EjqKSFi1aoHbt2nB0dISjoyPq1asndqRCBQYGYt++fWjatCmuXr2Kli1b4smTJ3j27Bnc3Nwwd+5csSPmc/HiRQQGBuL+/fv57tPT08O1a9dESKXc0qVLcfjwYbx8+RLdu3eHo6Mj2rdvr9XFvmPHDkRFReHixYto3rw5nJycYG9vj6pVq4qWqUSUeVJSEmrVqgWZTIakpKRCl61du7aGUhXP8+fP4enpiZs3byI7OxuHDx9GUFAQ7t+/jy1btqBOnTpiR8wnKysLsbGxOHz4MGJjY1G+fHlFUdavX1/sePm8ffsWJ06cQGRkJGJiYmBkZITevXvDwcFBK19f4P1WTb169TBu3DiUK1dO7DhFSktLw7FjxxAZGYm4uDiYmJjAyckJDg4OqFGjhtjx8rGxscH8+fPRs2dP9OrVCyEhIahfvz58fX1RpkwZBAUFiR0xHxcXF9SsWRNDhw6Ft7c3li1bhqdPnyI0NBR+fn6KC11pm8uXLyMyMhKHDx9GZmYmevXqBUdHR1hZWYkdTalnz54hKioKhw8fRnx8PFq3bg1HR0f07NkTFSpU0GiWElHmR44cQZcuXbRuC7Y4pk6diqysLCxduhTt27dHREQEPvvsM8yYMQOCIGD9+vViRyxQdnY24uLiEB0djYMHD6Jy5cp49eoVTE1NERgYiEaNGokdsUDp6enYuHEjvvvuO2RmZqJFixYYNGgQ+vXrV+DIjlgGDx6M+Ph4yGQyGBgYoEyZMnnuP3nypDjBVPDq1SscO3YMJ0+exOnTp9GsWTM4OTnByclJ438IlTEzM8PRo0dRs2ZNTJ48Gba2thgwYADu3r2LUaNG4fTp02JHzKd58+Y4cOAAGjRogOHDh2P06NHo1KkToqKisGHDBuzbt0/siIVKS0vDpk2bFL97NWrUwIABA+Dh4YGyZcuKHa9A9+7dw8GDB/Hjjz9CEATo6OjAzs4O06ZNQ/Xq1TWSQaMXWhGLt7c3YmNj8wyBLF68GOPHj0flypVFTKa6M2fOICwsLM/WV6VKlfDVV19h0KBBIibLL7fAo6KiEB0dDT09PdjZ2WHz5s2wsrJCRkYGAgIC4OnpiaNHj4odV0EQBFy4cAGRkZE4evQoMjMzFSMJKSkpWLt2LWJjY7Fq1SqxoyoMGTIEQ4YMETvGJ3n06BHu37+Pu3fvQiaToUaNGoiMjMSKFSsQGBgIR0dHsSPC2NgYN27cQM2aNdGoUSNcvXoVAwYMgFwuR1pamtjxCqSvrw8dnffHNtevXx8JCQno1KkTWrRogYcPH4qcrmBpaWk4fvy4YsSmVq1aGD16NBwcHJCSkoLly5fj0qVL2LJli9hRFe7du4eoqChERkbi8ePHaNeuHebPn48ePXrg77//xrx58zB+/HiNfXgqEWVe0ODD7t27MWzYMMmUOfB+GPhjz549Q+nSpUVIo1y7du2Qk5ODrl27Ijg4GB06dMiz/0tfXx9du3ZFfHy8iCnzmj9/Po4cOYK0tDR07twZgYGBsLW1zfPali5dGnPmzBExZX4uLi4A3h/olJSUhJo1a0Iul2vdz0Sua9euKYZSU1JSYGtrCy8vL3Tr1k0xqrBhwwbMnz9fK8rcw8MD06ZNw6JFi+Dg4AAXFxfIZDJcuXIFlpaWYscrkI2NDVasWAE/Pz+0bNkSW7ZswYABA3D06FEYGBiIHS+fCRMm4MyZM/jss8/g4OCAiRMn5jm+pkGDBhgzZgxmz54tYsq8HB0d8fDhQ1hYWMDNzQ329vZ5uqRcuXLo168f/P39NRdKKAEaN24sPHv2LM9tFhYWwpMnT0RKVHwLFiwQhgwZIty5c0do2bKlkJCQIJw9e1bo2bOnEBgYKHa8PH7++WchIyND7BjF4uHhIezfv19IS0tTusyTJ0+Es2fPajBV0bKysoQlS5YIZmZmgqmpqfDkyRNh8uTJwtSpU4X09HSx4+VjamoqjBgxQggPDxdevXpV4DLnzp0T5s6dq+Fkyl28eFG4fv26IAiCEBMTI3h5eQl+fn5CSkqKyMkKlpKSIowcOVL48ccfhczMTMHNzU1o3Lix0LRpUyE8PFzsePnMmTNHOHv2rCCXy5Uuk5KSIty7d0+DqQq3fv16ISkpqdBl3rx5o9G/gyVin/mHR7PnatmyJSIiIrT2wKaPZWZmYtmyZdi5cyeys7Mhk8mgo6ODfv36Yfbs2aKfmnThwgWVl23durUak/wzcrkcOjo6SE1NxcWLF2FqaqrVR4qvWLECJ0+ehL+/P8aOHYuIiAg8ffoUfn5+aN26NebPny92xDz8/f0xbtw4rT3Q9L9IEATcu3cPlSpV0tpTL9PT01GqVCmULl0a9+/fVxxDoU1/K5KTk1VeVozT/0pEmZuamiIuLi7P9dNbtWqFgwcPSqbMc6WnpyMxMRHZ2dkwNjbWmnMcmzRpovg69wAxQRBQpkwZ6Orq4s2bN9DV1UX58uVx/vx5sWIqdeXKFXh7e2Pp0qVo2LAhXFxckJ6ejszMTKxatQo9evQQO2KBcndlWFpa5vmAevnyZXh6euLs2bNiR8zDysoKBw4cgJGRkdhRVPLgwQOsXr0aDx8+RGZmZr77Dx8+LEKqot29excPHjwoMHPv3r1FSKRcTEwMfHx8EBoaCmNjY/Tr1w+fffYZUlJSMHfuXAwcOFDsiABQ6GnNAPLcJ8YpziVmn3nfvn0VB4UAQEZGBlxdXfOdy6itR/9mZGRg2bJlqFu3LkaOHAkAcHBwQPv27fHVV1+Jvo/0xo0biq/37duHvXv3YsGCBYqj1R8/fgw/Pz906dJFrIiFWrJkCbp164bmzZtj69atKFWqFM6ePYuIiAh8/fXXWlvmf//9d4Hnturr6xd4jIXYnJ2dERoaijFjxqBWrVr5jr7/8HdUG0ybNg06Ojro37+/1h5J/bFVq1Zh/fr1qFixYr7XF9C+Ml+xYgU8PDxgY2ODNWvWoEqVKoqDUJcvX641ZX7kyBHF16dPn8bWrVsxc+ZMmJmZQU9PDzdv3sTSpUsxePBgUfKViC3z/fv3q7xs7gFF2mbWrFm4efMmFixYgBYtWgB4/4l25cqVaNmyJQICAkRO+H/t2rXDli1b8mytA8CdO3cwfPhwnDt3TqRkyrVo0QKRkZGoXbs2Bg0aBHNzc8yZMwdJSUmwt7fH1atXxY5YIE9PT1SuXBkLFy5Eq1atEBERAQMDA0ybNg26urr49ttvxY6YR6dOnfD06VOlp/dp26RNFhYW2LNnDxo2bCh2FJW1adMGU6dOlcxZDi1atMDhw4dRs2ZNODs7o2PHjpg+fTqSkpLg4OCgVQfK5urSpQtWr14Nc3PzPLdfvXoVnp6eiI2N1XimErFlrq0FXRzHjx/HDz/8kKcgbW1tUaVKFYwZM0aryhwAnj59mq/MHzx4IPoIgjIGBgb4448/IAgCrl27Bm9vbwDA9evXtXr60YCAAEycOBFt27bFu3fvMG7cOPzxxx+oU6eO1hU5AAQHB4sdoVg6duyIy5cvS6rMy5cvr7VH2hfE0NAQd+7cwevXr3H79m34+fkBeH86rrZNPZsrLS0N2dnZBd6elZUlQqISUubKSGm/uUwmQ0ZGRr7b5XJ5gT9UYnJ1dcWMGTPg7u6Oxo0bA3h/SlJYWBgmT54scrqC9e/fHxMnTkSpUqXQuHFjtG3bFtu2bUNwcDB8fHzEjqfU559/jj179uDs2bN48OABsrOzUa9ePXTo0EHrhqyB91uNwPsPe7mn9qSlpaFatWoiJyvYrFmz4OLigoiICNSuXTvfiMLixYtFSqbcjBkzMH/+fEyePBk1a9bM93OgbQU5cuRITJo0CTo6OmjTpg2srKywbt06hIaGauUMe8D7XRUzZsyAl5cXmjRpotgICAkJEW1EpEQMsysjpSPaAwMDcenSJQQEBKBp06YAgJs3byIoKAimpqZYtGiRyAnz2rVrF3bv3q2YH7pRo0Zwc3ODs7OzyMmUO3r0KJKSktCnTx9UqVIFp06dglwu17r9/HK5XOVlta3Q09PTMWvWLBw5cgQ6Ojo4fPgwFi1ahL///hvffPONqHNbF2T06NG4du0arK2tC9z/rI0jDT/99BP8/PzyHTMhaPH1J65evYrk5GR06tQJ+vr6+O2331CmTBk0a9ZM7GgFys7Oxpo1a7Bnzx48f/4cAFCtWjW4urpiwoQJoswSyTKXSJlnZGRgzpw5OHz4sOKPuUwmg7OzM+bOnYvy5cuLnPC/688//9SqecOVHVVbEG37w+3v74+HDx9iyZIlcHJyQkREBORyOXx9fVGzZk2tml0PAMzNzbF9+3atLZWCdOjQAb169cKgQYMKPGjP2NhYhFTFl5mZiVu3buXbL61tcsv8w7OlxFCih9mtrKwK/LStjfT19bFy5Uq8fPkSDx8+RKlSpWBsbIyKFSuKHa1AJ0+exA8//IDHjx9j69at2L17N2rWrCnakZ5FuX//PpYtW4a7d+8qPiwJgoDMzEy8ePFCq0rxhx9+0Kr54Yvj+PHj2LBhQ57zzOvWrYvAwEC4u7uLmKxgjRo1wqtXr8SOUSyZmZkYMWKEJDZSAOC3337DvHnzcO/evXyjTrq6urh+/bpIyQqXkJCAsLAwPH78GMuXL0dYWBiMjY1ha2srSp4SXeYbN24UO0KxpKWl4eHDh8jOzkZWVhYSEhIU92nT5AoHDx5EUFAQ3N3d8dtvv0Eul8PQ0BBLlixBRkaG4tQ6beLn5we5XI5x48Zh0aJFmDFjBpKSkrB9+3at2y9qbW0tdoRP9vbt2wIveJSZmVngtMtiGzRoEL766iu4uLjAyMgo36msAwYMECmZch4eHli7di38/f1Fn0xKFQsXLkTNmjUxZcoUTJkyBUuWLMHTp0/xzTffaN2BvblOnz4NLy8v2NvbIz4+HpmZmXj+/DmWLFmCxYsXi3L6X4koczc3N3z77beoVKkSXF1dC92q2bZtmwaTqe7gwYMIDAws8CA4bdsPtmnTJsybNw/29vbYvHkzgPfvQdWqVbFs2TKtLPPr169j165dMDU1xYEDB1C/fn24ubmhXr16CA8PR9++fcWOqNCpUyeVt8y1bd6Ebt26YcWKFVi2bJnitkePHmHBggXo3LmzeMGUWLduHUqXLo2ff/45330ymUwry/zUqVO4du0aDh06BAMDA+jp5f0zr20/E3fv3kVwcDAaNGgAMzMz6Ovrw93dHdWqVcPmzZu18pKtq1atwqxZszB48GBERUUBeH85YkNDQ6xdu5Zlri5t27ZVbA20a9dO5DSfZu3atejbty98fHy05vKQyjx58iTPhRJymZqa4tmzZyIkKpqenp5il0X9+vVx69YttG3bFu3atcPSpUtFTpeXt7e3ZIfZ/fz8MGvWLFhbW0MQBDg7OyMjIwMdOnTQqgtp5Dp+/LjYEYpt4MCBWjPRiir09fUVIx65V3mztbWFhYWF1l7l7cGDBwV2Sfv27UUbySsRZT5p0qQ8X7958wavXr1SHNQUGxsLCwsLrS7JlJQUjBgxAp999pnYUYpkYmKCU6dOYdiwYXlu37t3r+JUNW1jaWmJzZs3Y8aMGTAzM8OhQ4cwcuRIxMfHa91xFf369RM7wierUKECQkJC8OTJkzyn0jVo0EDsaEqlpqbi4cOHyMnJUdyWmZmJmzdvYsKECSImK1hh82oUNL2r2GxsbLBy5UrMnTsXFhYW+OGHHzBo0CAcP35ca6ar/piRkRGuXLmS77iE48ePi3asQoko8w9duXIF48aNw8CBAzF9+nQA788VffnyJTZu3AhTU1ORExasc+fOOHnypFYOUX/M19cX48aNw9mzZ5GVlYW1a9fi4cOHSEhIwLp168SOV6CZM2fC09MT27dvx9ChQ/Hjjz/CysoKb9++haenp9jx8pDybqNu3bph7969MDY2znNU9dOnT9G3b1+tm0t+x44dWLhwIXJyciCTyfLMw21ubq6VZZ6SkoJ169YVeDDnw4cPcenSJZET5jVnzhxMnz4dUVFRGDp0KMLDw2FjYwNdXV3FBDLaxsfHBzNmzMC1a9eQk5ODvXv3IjExEYcPHxbtdMUSd2raoEGD0KZNG0ybNi3PH8Hg4GBcvnwZ27dvFzGdckuWLMG2bdvQtGlT1KlTJ99BRNp2kFZqaiq2b9+O+/fvIycnB/Xq1YOrq6vWTVjxsYyMDOjr6+PNmzc4f/48DAwMYGFhIXasPEJDQ+Hh4QF9fX2EhoYWuuyHo1Ji+eWXXxT7aSMiImBnZ5dvtCM5ORmPHz/G6dOnRUioXNeuXdGvXz+MHTsWXbt2xe7du5Geno4ZM2bA3t4eY8aMETtiPqNHj8bvv/+Onj17YsuWLfjyyy/x5MkTHD16FLNnz843YqZt5HI57ty5g0qVKqFChQpau3WekJCALVu25PkbN3LkSNFOpStxZW5hYYFDhw7lGwp58uQJ+vTpgytXroiUrHBfffVVofdr4+QVUpK7xWhgYJDndm3dYsw1Z84cjB07FnXr1hU7ilLPnz9X/Hzu378f9vb2+c5/Ll++PJydndG8eXMxIiplZmaGqKgoGBkZYdy4cXB2doaDgwMuXbqkmPxG27Rs2RJbtmxBy5Yt0b9/f8yePRuWlpbYsGEDzp07pzgoVVuYmZkhJiYm33naSUlJcHJywuXLl0VKJi0lbpjdyMgIcXFx+abcO3funFbPwS2lspbKZSM/3GJMSkpCQEBAgVuMHx8NrE2OHj2qlUO9H6pSpYpi5Kh27dqKUQUpqFq1Kp4/fw4jIyPFgZEODg6oXr06UlJSxI5XIEEQFNctb9iwIW7evAlLS8s8Z5eI7cCBA9i3bx+A97Op5U6l/KGUlBSt/Zv87NkzbN68WenfuC1btmg8k/b+lVKTCRMmwNfXF7/99ptiVqdbt27hl19+wfz580VOp5wgCIiOjsbdu3cLPBBn06ZNIqbLSyqXjbSxsckzrKujo5PvPOImTZrA19dX09FUNnLkSAQEBMDd3R21a9fO92FE2yYOmTRpEuLi4tCkSRNUrVoV+/fvR2RkJMzMzDBhwoQCz0EXk4ODA3x9fbFw4ULF1bxMTU1x4sQJrR0NadasGQ4cOABPT0+YmpoiNjYWw4cPR2JiotjRFLp3747Hjx9DEAScP38eLVq0yPMBTyaToVy5cujVq5eIKZWbMmUKkpKS0K1bN635G1fihtkB4OzZs9i5cyfu37+PUqVKoW7dunB3d0erVq3EjqbU/PnzsXv3bjRu3Bg3b95EixYtkJiYiOfPn2PIkCFaNbmCFC8bGRoailGjRqFcuXJiRymWj69Ml3sciLbOw71hwwasXbsW33//PXJycuDu7g4XFxdcvHgRHTp0wNy5c8WOmEd2djY2btwIExMTdOvWDatWrcKuXbtgYGCAxYsXo2XLlmJHzOfy5csYP348xo8fj759+6J3796oWLEinj59CmdnZ636WwEAu3fvRp8+fbTurJHCWFhYYMeOHVp1wHSJLHMpsrGxQWBgIHr16gU7Ozt88803qFu3Lnx9fVGhQgWtGlXw8vKCra2tpM51BYBXr17hzp07yM7OzjcbWdu2bUVKVbikpKRC7/9w2lRt0LVrV/j7+6Nz587w9/fHgwcPEBYWhqtXr2L8+PE4c+aM2BHzCA0NRb9+/bT+wM0PvXjxAqVKlUJGRgaqVauGp0+f4tixYzAwMIC9vb3WXXwHeD9x0I0bNwq8fKg2TdiUy93dHe7u7ujevbvYURRKzDD7n3/+iUOHDmHw4MGoVKkSMjMzsXLlSsTFxaFKlSrw8PAQbU5dVaSlpaFFixYAgMaNGyM+Ph4NGzbE+PHjMXr0aJHT5SXFy0bu378f8+bNy3elKUD7Ztj70IdlLQiCVk6J+qG//vpLMdfAyZMnMWLECADvrydf0Gsvtu+//14ry6Qwzs7OWLt2rWI34ueffw43NzeRUym3adMmLF++HBUqVMh3wSiZTKaVr/+iRYvg6uqK6Oho1KpVK9/fODHOIikRZX7r1i0MHz4cBgYGcHR0RKVKlTB79mxERkbC3d0dFStWxPTp0xEcHIxOnTqJHbdAderUQUJCAmrVqoWGDRvi6tWr6N+/PwDg9evXIqfLy9/fHwBQuXLlPPv3tdm6deswYMAAScyw96Fbt27Bz88Pt2/fLvC69tr2IaRBgwbYt28fqlatipSUFHTr1g2ZmZnYtGmTVg1Z5nJ2dkZoaCjGjBmDWrVq5RsK1sat3DJlymjl5DDKbN++HZMnT9a6+RwKs3r1ajx//hy3b9/G48eP89wnk8lY5ury9ddfo0ePHli0aBFkMhmSk5Px888/Y+DAgYqDm6pVq4Zvv/1Wa8t81KhRmDZtGoKCgmBvb4/+/ftDT08Ply9f1rp9/RcuXJDcZSNTUlIwbNgwSRU58H4UxMDAAKtXr9baK+h9yNfXF5MnT8bLly8xbtw4fPHFF5g3bx6OHz+O9evXix0vn2PHjuHp06c4ePBggfdr24clAOjYsSNGjRoFW1vbAg+K9Pb2FilZwV6+fAlHR0exYxTLsWPHsGnTJtjY2IgdRaFElPlvv/2GsLAwxVDIqVOnAABOTk6KZSwtLbVy+DfXwIEDUbduXejr66NRo0YICQlBeHg4TE1Nte6XU4qXjezatSuOHz+OUaNGiR2lWB48eIBDhw5p7ZHVH7OyssLZs2fx+vVrxdTEEydOxOzZs7XuSHZAWqeE5rpz5w7MzMzw/PlzxbW2c2njnP69e/dGeHh4kXNpaJNatWpp3cGyJaLM3717l+e0h7Nnz6JcuXL5tmi1ccjsQ23atFF83alTJ60dRZDiZSOrVKmCVatW4eeff4axsXG+YvnwKl/axMzMDPfu3ZNMmbdr1w729vZwcnKClZUVgPejYtqqTZs2SE9PR3p6OsqXL59vn6422rp1q9gRiiUtLQ179uxBREQEjIyM8v3u/fjjjyIlU27SpEnw9fXFiBEjCvwbJ8YBsyWizBs1aoT4+HjUqVMHaWlpiI2Nha2tbZ7JQA4fPoxGjRqJmLJwjx49wpo1a/DgwYMC94f98ssvIqQqmBQvG5mWlpZnpEab7dmzR/G1ubk5Zs6ciSFDhqBOnTr5PpBq22sdHByMqKgoeHp6Ql9fHw4ODnB0dCzwKntievbsGdatW6cYZs9Vs2ZN2NvbY/To0ahcubKICQuWmpqKU6dO4f79+4oPII0bN0bnzp3zzW6oLYyMjLTuIN6iTJ06FQAQGBiY7z6xDpgtEaemRUZGYu7cuXBxcUF8fDxu3bqFnTt3wszMTLH/PCQkBPPnz9fKIyeB91fKEgQBTk5OBU5SoM1Hq9K/q2vXriotJ5PJEB0dreY0nyYrKwuxsbE4fPgwYmNjUb58eTg5OcHR0RH169cXNdvjx48xbNgwlCtXDs7OzmjYsCEqVqyItLQ0JCQk4NChQ3j79i127typVaeshYaGYv369dDT04ORkZEi86NHj6CjowNPT0+MHTtW7JikJiWizIH3p8HkTh/o5uYGa2trAMDChQsRERGBCRMm4MsvvxQzYqEsLCywe/durR49+NCff/6JrVu34v79+5DL5ahfvz4GDhyotZe6lMvlOHLkCO7du6c4Aj/3SlO3bt3Cd999J3LC/57s7GzExcUhOjoaBw8eROXKlfHq1SuYmpoiMDBQtJ/1iRMnIjMzE9988w1Kly6d7/7MzEyMHz8eNWvWRFBQkAgJ8/vxxx+xevVqzJ49G3369K0NL5wAACAASURBVMmTOzMzExEREVi8eDH8/Py0boMlIyMDu3btyvO7B/x/dsvIyEgR0yn35s0bHDhwAA8ePEBOTg7q168PR0fHfHPMa0qJKXNl3rx5g7Jly2r9/vKJEyeiW7dukriW9fnz5zF27Fg0adIEFhYWyMnJQXx8PBISEvDdd9/B0tJS7Ij5BAYGYt++fWjatCmuXr2Kli1b4smTJ3j27Bnc3Ny0amay3Ck6q1atKnaUYsst8KioKERHR0NPTw92dnZwdHSElZUVMjIyEBAQgMuXL+Po0aOiZLS2tsbGjRsV8zoU5PLly5g2bRqOHz+uwWTKOTo6YuTIkYVO1BQWFoaIiAiEh4drMFnRpk2bhtjYWNjY2ODYsWOws7PDo0ePcOvWLXh6esLLy0vsiPkkJCRg9OjRKFWqFMzMzJCTk4MbN27g3bt3CAsLE2X2yxKxz7ww2nZEojJz5sxBv379cOjQIdSqVSvfh48FCxaIlCy/pUuXwt3dXbFfKdeKFSsQHByMnTt3ipRMuaioKCxfvhw9e/ZEr169EBgYiPr168PX1xcZGRlix8tDyp+/27Vrh5ycHHTt2hXBwcHo0KFDnoOH9PX10bVrV8THx4uW8fXr14oLlShTq1YtrbrQSmJiYpGnSdna2uLrr7/WUCLVxcTEYPXq1Wjfvj169+4NDw8PNGvWDEFBQbh//77Y8QoUFBSEjh07YsGCBYpjr7Kzs+Hn54egoCBRRvK0e3NUg549e4YmTZrAw8NDq7bCcs2bNw9yuRz6+vrIyMhQHGGb+0+b3Lt3TzGhzYf69++vleflAu8PgMu9/KaJiQni4+Ohq6uLcePGISYmRuR0+WnjKUaqCAwMRFxcnGKCpo+PAgaAXr16iXplPblcXuSV8nR1dbVqQqTMzMwiN0zKlSuHtLQ0DSVS3bt371CvXj0A73/3rl27BgBwdXXFhQsXxIym1NWrVzFmzJg8Pyd6enoYM2aMaJfRLvFb5rkqVqyIxYsXKy76IJfLtWro/ddff0VYWJjWXe+5IEZGRoiPj893utSVK1e0dmjY2NgYN27cQM2aNdGoUSNcvXoVAwYMgFwu18o/gAsXLlTpwhTaMHfCh1frat68OVJTU5Uuqy1XeUtKSsKbN2+U3v/x+dtik8lkkv2A16BBA/z666/o168fGjVqhEuXLmHIkCH4H3tnHlBT/v//57WUpVRjGVSaQjKKSmOZrCW0kqJ80Cj7mMa+VJYWZSlSY2RM0hAT2rRpEwaTiT60IFqkYkSWUtruvef3h1/303XvrczXdN7HPY+/cs5x5zk597zO+/V+PV+vt2/fEtniFwD69euH0tJSkWLNkpIS2hpPscH8/yMrKwtra2sAEPhfSWLIkCHErcAlsWTJEuzcuROFhYWCfcfs7GycOnUKGzZsoFmdeJYsWYINGzbAx8cHZmZmsLa2BofDwZ07d4jc4+dyuWJXtSRiYmIiFGg+3CbgcDjETXmzs7Nr9XyzXlKgKAoeHh6tvuA1NDR0oKL288MPP2Dt2rXg8XiwsrKCubk5Vq5ciQcPHmDChAl0yxOLnZ0dtm3bBmdnZ6Fn3KFDh2Bvb0+LJqksgMvPz0dYWBgeP34MPz8/pKamQlVVldgmLMD7MYE//fQT5syZAxUVFZE0IGkVqlFRUQgLC0NRURG6desGdXV1ODk5Yfr06XRLk0hWVha6deuGESNG4OrVqzh37hwUFRXh7OyMvn370i1PgJaWFq5fv05sluND5s2bh7t370JHRwfTp0/HpEmThJo4tYSEKW9tTaJrCQl6gfdtfdsLCdmaDyktLQWPx4O6ujru3r2L8+fPQ1FREd999x2RjXooisKhQ4cQFhaGqqoqAEDfvn3h5OSExYsX0/KiJ3XB/OrVq3B2doapqSkSEhKQkJCA6OhoHD16FLt374alpSXdEsXS2osGh8PB5cuXO07MZ8KbN2+IbaTRGkysZn/x4gUuXryItLQ0ZGdnY/To0TAxMYGRkRGRzVdY/l3y8/OhqalJ1FbmP+Xly5eQlZWlfa6D1AXzOXPmwM7ODnZ2dtDT00NsbCxUVVXx+++/48SJE8R6GplARUUFjhw5gpUrVwpVA3t5eaGpqYm4Fa64oJiamooJEyZIXDmSANNW5h9SW1uLK1eu4OLFi7h27Ro0NTVhYmKCadOmEdWEpTXevXuHkJAQyMrKwsjIiNj+CaQi7rsXFhaG2bNn0x4UW6O2tha///475syZI+QnDwoKQufOnbFo0SLanh3Mfy36SIqLi/Htt9+KHDc0NPyo9BodVFRUwN/fHz/88ANWrVoFX19flJSU0C0LwPsiJ1tbW9y4cUOQdmpGS0sLN2/exNy5c/H333/TpFAUce+xW7ZsQWVlJQ1q2k9+fj5jAzkA9OzZE2ZmZti/fz+uXbsGY2NjBAQEwNjYmG5p7aa+vh5RUVEYOXIk/P39iapslwRJjh1x370DBw7g9evXNKhpHy9fvoSdnR1+/fVXPH36VOT88ePHMX/+fLx584YGdVIYzFVUVMRaB9LT04mppBXHrVu3MHPmTFy/fh39+/fHgAEDkJGRgdmzZ+P27dt0y8PBgwehra2N2NhYaGpqCp2bO3cuoqOjoaamhoMHD9KksH18LomqhoYGxMTEIDExkbjKay6Xi4yMDOzatQszZ85EQEAAxo8fDx8fH7qltZsvvvgC6enpGDt2LA4dOsSIYsRmx86xY8cwe/Zs8Pl8uiUJQfp3LyAgAPLy8khLSxOZJbBq1SrEx8cDeN9WlxYoKSM1NZXS09OjvL29KR0dHcrf359av349NWLECCoxMZFueRKxsbGh9u7dK3J87969lJ2dHQ2KhDE0NKTy8vJavebmzZvUxIkTO0hR2wwbNoyqrKwUOqarq0uVlpbSpOjT8eLFC2rYsGFUZGQktXDhQorL5dKq582bN9T58+epNWvWUKNHj6a+/fZbys3NjUpPT6caGhpo1dYenj17RmVkZFB1dXXUixcv6JbDeJj43Zs8eTKVlZXV6jVXr16lpk6d2kGKhJE6a9q0adNw+vRphISEYOjQobh8+TLU1dVx6tQpjBo1im55EikoKICfn5/I8Xnz5uHUqVM0KBLm3bt3kJeXb/WaL7/8kijPNpO9uW3Rp08f5OfnA4DAZkcXixYtwu3btzFo0CAYGxsjODgYurq6tOn5GGpra+Hi4oKUlBR06tQJycnJ8PHxwevXr/Hzzz8Tu91BumOHid+9qqqqNmt+1NTUaNsqkLpg7ubmhuXLlxM7n1oSAwcORF5eHr766iuh4zk5OUQ8UDQ1NfHXX39h0KBBEq+5ceNGq+c7GkqMN7epqQl79+4V6abFtPsFeN8VTEZGhvaH5s2bN9GlSxfU1tYiNjYWcXFxEq8lzZWxd+9evH79GhcvXhSMyN26dSu2bNmCXbt2wd/fn2aForR07GRnZ6OxsRGvXr3Cnj17iHHsUBSF1atXC80ub2howMaNG0W88qTMM1dTU0Nubm6r27F5eXkYMGBAB6r6H1IXzFNTU7Fy5Uq6ZXw0Tk5O2LFjB4qKioSaFJw8eRLr1q2jWd371os+Pj7Q0NAQ22Tl1q1b8PPzw48//kiDOvE0NwlqCQkPuo/h+fPnOHLkCAoKCgR7oNT/n/b26NEjZGVl0ayQTF9ze0lPT8fRo0eF/ORqampwd3eHg4MDjcok4+/vDxcXF9jZ2SEpKQkA8OOPP6Jv3744fPgwEfe4uGewvr4+DUraj62tLfz8/KCjoyM2oJeWlsLX1xfz5s2jQZ0UBvPFixcLvojKysoib4GkFsE1T0M6efIkfv31V8jKykJDQwNeXl4wMzOjWR1gZWWF+/fvY+HChRg1ahS0tbUhLy+P6upq5OTk4O7du5g/fz5Rc9eZHGSacXV1RXl5OaZPn46QkBA4OjqitLQUqampcHV1pVseAPEvTUyhvr5eaPXYTGNjI7EFW605dki559euXUu3hI9mwYIFyMzMhLm5OUxMTKCjowM5OTnBMy49PR2GhoZYunQpLfqkzmeupaUl9OfmFCRFWDvJj4Gk5ie3bt3C+fPnkZ+fj+rqaigpKUFHRwdWVlaM6CvPNPT09BASEgI9PT3Y2NjA1dUVo0ePxtGjR/HXX3/h2LFjdEtsFw0NDbhw4QJkZGQwbtw42mZCf8iWLVtQVVWFffv2YfLkyYiNjQWPx8OmTZvw1VdfwdfXl26JIlhYWGDFihWwtLQU6qURGhqKc+fOISEhgW6J7aaiogKysrLEPN8AIDY2FjExMSLPuFmzZmHGjBm06ZK6YN6Wl5yU9ozNPHnyBFeuXEGXLl0wefJkoWYsFEXh999/R0BAAP766y8aVX6+VFZWYsKECTA0NMSAAQOwa9cuuiUJoauri8TERAwcOBBbtmyBtrY2Fi1aJPD9M+W+aP49+/j4IDo6GqGhoUTYvWpqauDi4oK0tDRQFIUePXqgrq4OEyZMgK+vL1FBppm0tDRs3rwZtra2CA8Ph5OTE8rKypCcnAxfX1+YmprSLbFdNN8TlpaWqKmpweHDh2mv/yAZqQvmbXkrSWovmJaWJpgJ3qVLF1AUheDgYIwePRp3797F9u3bce/ePZibm2P//v00q20bPp+PZ8+eQVZWloiivfbQ0NCAxMREwTQ9fX19ou6RBQsWwNDQEN9//z1CQ0ORkZGBX375BX/++SfWrVvHmGDeEoqwISbA+6ZIRUVF4HK5UFdXJ77jW35+PkJCQlBUVCToeb548WKiHTsf0tTUhFu3bmH8+PEoKSkRKf5lEUbqgrmWllarDwqS0uyzZs3C0KFD4ePjg06dOsHHxwd3796Fo6MjNm7cCA0NDWzfvh3ffPMN3VLbRfObtrW1NV69eoWgoCCiAiMTuX37NlauXImVK1di9uzZsLS0hLy8PCoqKjBr1izs3LmTbontprn6njSqqqpQVlaGxsZGkXMkFm01O3Y+HEFMKvfv38fw4cPplvFJoDOTJ3XBPDMzU+jPPB4PpaWlCA0Nxbp164ia6qWrq4uIiAgMGTIEAFBXVwcDAwPIyclh8eLFWL58ORGpyPbS1NSE27dvY8yYMSgrKyOu2JB0b64kamtrUVdXhz59+qCiogJpaWlQVFSEqakpcS9LTKi+b8mpU6ewZ88eNDU1iZwjtcZmzJgxiIyMJO77JYmRI0dCWVkZ5ubmMDc3h7q6Ot2S/jF0ZvKkLphLIjMzE97e3jh//jzdUgSIG6ihp6eHDRs2YOHChTQq+/xg6jS9Zl6/fi125diyxoIEli5d2mr1PWn39bfffgs7Ozs4OjqiW7duIudJzCQcPnwYWVlZjHHs1NTUIC0tDRcuXMD169ehqakJCwsLmJmZoX///nTLYwxSZ02ThJKSEh49ekS3jHYxceJEuiW0yeXLlxEaGorS0lKcPHkSZ8+excCBA2FnZ0e3NLEwwZsrjtTUVOzYsUNkuAOp7oysrCxB9f3169cxZcoUQfX9pUuXiAvmHA4HlpaW6NWrF91S2k1gYCAA4Pr16wDId+zIyclh9uzZmD17Nqqrq5GWlobLly/jp59+wogRI2BhYQELCwvipqmRlsmTumAeEREhcqympgbh4eHEtZiU1PKQtNTph5w/fx7e3t5wcHDA7du3wefz0a9fP+zZswd1dXVYvHgx3RJFYII3Vxze3t4wMjLCwoULRVZgJEJRlCBbMGTIENy7dw+jR4+GqakpkTa6VatW4cCBA3B1dWXMeNaLFy/SLeEfU1JSgqKiIhQUFIDD4aB///64cOEC9u/fD3d3d5ibm9MtEQCZXfakLpgfPnxY6M8cDgddu3aFjo4OcY0MmNjyEACCg4Ph4eEh9IBesGABevfujX379hEZzJun6X2YgiR9ml5tbS2WLl3KmH3GESNGICYmBt9//71gpnWzlY5EBg8ejMDAQInjWUlb5QKgrZ3oPyU3NxcXLlxAcnIynj9/jkmTJsHZ2RnGxsaC59zRo0fh6elJTDAnMZMndcE8PT1d4jnSRkUyseUh8L6t4YcjAgFg+PDhxM4KX7t2LTZv3ozc3FzweDxERkYKeXNJ5T//+Q9+++03uLm5ie1URhobN27EypUr0b17d8yePRvBwcEwNTUVVN+Txvbt2zFu3DhYW1uL3TMnka+//poxjh0AsLOzwzfffIOVK1di5syZYgc26erqElWcTGImT+qC+fDhw3H9+nWRDlPl5eWwtLQkYjZ4M6RlCtqLpqYmrly5IrL/GRkZiWHDhtGkqnWYOk3P1NQUDg4OiIqKQp8+fUQe4qSlXPX09JCeno66ujooKSkhMjJSqPqeNF6+fIlNmzYRnZ35kA+zdB86dkjj8uXL6NevX6vXjBkzBmPGjOkgRW1DYiZPKqrZo6OjBXvlWVlZGDVqFLp0EX6PefHiBTgcDpKTk+mQ+H+CtJaHt27dwooVKzBu3DhcuXIFlpaWePToEfLz83HkyBGMGzeObokiMM2b24ylpSV69uwJCwsLsXvmzT39SYMp1fe7du2CnJwcY1+sW0KSYycgIKDd165Zs+ZfVPLPILHLnlSszGfMmCFo45qVlQV9fX307NlT6JqePXsSlcZpL5WVlZg8eTJRLQ8NDAyQnJyMU6dOoXPnzqiuroaBgQEOHDhAbBERU6fplZWVITY2lqjRsq3BtOr7169f48yZM4iIiICKiopIX4dTp07RpOzjIcmxc+vWrXZdR/ezTBIkZvKkYmXekujoaJiZmTGi8rc9kNjy0MnJCW5ubsS3vGwJ07y5zaxfvx4GBgb4z3/+Q7eUdjFlyhQYGhpKrL7X0NCgQZVkDh061Or5H374oYOUtJ/WHDv9+vUjqliWqZCYyZO6YA4ARUVFyMvLA5fLFRljaGtrS5Oqz4fx48cjPDycqBu9LZg6TW/v3r04deoUtLS0oKqqKrJy3LdvH03KxPPNN9/g7NmzjKm+ZyJGRkZCf/7QsUPCMKmIiAhYWVlBRkZG7MtHMxwOBzY2Nh2orH2Q2GVP6oL50aNHceDAASgoKIik2jkcDnEFQ81QFIWLFy+ioKAAPB5PcLyxsRH37t1DcHAwjeqECQgIQHp6Ouzs7KCsrCzSJWv8+PE0KZMM06bpNePi4tLqedI88v7+/qiqqiK6+n7z5s3YsWMH5OTksHnz5lavJe1lqS1evXpFxHhZIyMjREZGQklJSeTloyWkPpNJzORJXTA3MjKCnZ0dVqxYQbeUj8LT0xPnzp3DsGHDcO/ePYwcORJlZWV49eoV7O3tiRqo8eEqtyWkrnKZNE2PyeTn58PBwQH19fXEVt+7uLjAzc0NcnJyjHtZApjl2GEqJGbypKIAriXV1dW0DpD/pyQmJsLX1xczZ87EjBkzsGvXLqipqWHLli1CK3USyM/Pp1vCR8M0b24zfD4fKSkpKCwsFNwHzYNL7t+/j+PHj9OsUJhNmzZBQ0NDYvU9CbQM0MrKypgzZw6xhZvNtHTsUBSFVatWiXXstGUBo4uCggIUFxeLOBw4HA4sLCxoUiUZEl46P0TqgvmsWbMQHh6OLVu2EFspKY6amhqMHDkSADBs2DBkZ2djyJAhWLlyJZYuXUqzOmHa6uZF0j5TM0zz5jbj6emJqKgofP3118jJyYGenh5KS0tRWVmJBQsW0C1PBKZV34eGhmL27Nl0y2gTJjt2/P398csvv0BeXl7sCx6JwZzELntSF8xfv36NlJQUxMXFQVlZWWTfjlSriaqqKvLz8zFw4EAMGTIEOTk5gsKQt2/f0qxOGBMTE3A4HKHiwuY+8506dUJeXh6N6sQjriHF+PHjoa6uDm9vbyIfggCQlJQEPz8/TJ8+HTNnzoS7uzs0NDSwZcsW1NXV0S1PBCMjI1y7do0x1fezZs3CoUOHsGzZMgwcOFAk2JCy/dKjRw9BZb2ysjKjHDu///473N3dYW9vT7eUdkNiJk/qgrmGhgYj/cROTk7YsGEDvL29YWpqChsbG3Tp0gW3b98mrsXrhymo5lXuoUOHGPe7J8mbK46amhro6OgAeN95Lzs7G0OHDsWKFSvg5OREszpRvvzyS+zZswcxMTGMqL5PS0tDRUWFxEYrJG6/WFtbM8qx07NnT4wePZpuGR8FiZk8qQvmLX2hXC4XnTt3ZkS6fe7cuVBTU0P37t0xdOhQ/PTTTzh79iyGDx9OXIckcZXfgwYNgqKiIjZs2IApU6Z0vKg2YNI0vZYMGjQId+/exYABAzB06FDk5OTA1tYWfD4fNTU1dMsT4c2bN8QMy2gPJPfll0Rbjh3SgvnmzZvh6emJH3/8EQMGDBDJdpBYr0BiJk/qgjnwPpUeGhqKv//+GxcuXMDRo0ehpKSEtWvXEpM2E0fLG2jy5Mm0zc39p/D5fFRUVNAtQyxMmqbXkiVLlmDDhg3w8fGBmZkZrK2tweFwcOfOHSJXOyRWf0uioaFB5KFdUlKCAQMGEJ3CDg8Px7p16xjj2OHxeMjLy4ODg4PQcdJ7PIiDzkye1AXz48eP48SJE1izZg3c3d0BvJ904+XlBeB9Ry0SKSkpQWBgoNiKT+B9tTspiOu7XFNTg7i4OBgaGtKgqG2YNE2vJTY2Nvjqq6/QrVs3DB48GD///DPOnTuHUaNGwdnZmW55IjCl+v7cuXPYv38/jh49Kig8Bd4XHObm5mLbtm1ETnkDmOfY2bNnD2xsbDBv3jzGTKYjMZMndcE8PDwcnp6emDhxIjw8PABAMHbPxcWF2GC+fv16UBQFS0tL4m/4D/suN69y7e3t4ejoSJOq1mGqN/fD1rkTJ07ExIkTaVYlGSZU36ekpMDDwwMrV64U6VTn5+eHsLAwuLm5QUFBgcgtI6Y5dhobG/Hdd98R6XKRBImZPKkL5s+ePRPbv7x///6orq7ueEHtpLi4GOfOncPQoUPpltIme/fuRf/+/UW2LHg8Hh48eAAFBQWalAnDdG8u8L4A60PNJMOE6vtjx45h48aNWLx4sci5L774Aj/++CM4HA6OHDlCZDBnmmNnyZIlOHz4MHbs2IHu3bvTLaddkJjJY85T4BOhq6uLyMhIobcnPp+P4OBgoXQaaRgaGiI3N5cRwdzY2FjsKresrAzz589HdnY2TcqEYbI3txl7e3v8+OOPjGmdy4Tq+4KCAvj5+bV6jZmZGUJDQztG0EfCNMfOlStXkJubi7i4OCgqKoq8nF6+fJkeYa1AYiZP6oL5tm3bsGzZMly+fBmNjY3YuXMnSkpK0NjYSFR/8w9xc3PDnDlzEBcXh4EDB4qsepv3/OnizJkzCAoKAvB+lTt79mwRjW/fviXqZYTJ3txmmn/nnp6eIudILB5iQvV9jx492uzd0NTUROx2F9McO3PnzsXcuXPpltEmpGfypC6YDx06FMnJyYiNjUVxcTF4PB5MTExgZWUlsiojCQ8PD/D5fHTv3p2YdGRL5syZA1lZWfD5fLi6umLp0qWQl5cXnOdwOOjRowfGjRtHo0rJMM2b2wzTWucyofp+7NixgtoaSZw+fZroTB6THDvW1tYSz4kr9qUL0jN5UjdoxdfXFxYWFhg+fDjdUj6KUaNGISwsTJCiJJnMzEzo6+szai+XqdP0ysrKUFhYiNraWsjLy2Po0KFE+nJbkpWVhW7dumHEiBG4evUqzp07B0VFRTg7O6Nv3750y0NRURHmzZsHMzMzLFmyRKjGpqioCCEhIUhISMDJkyeJ/D5+6NiJi4vD3bt34eXlBRsbG+KKfJ8/f44jR46goKBAMPCo2eHw6NEjZGVl0axQlOjoaOIyeVIXzJcuXYobN25AWVkZFhYWMDMzE1QCk4yNjQ02bdpE7Mr2Q65evYrc3Fyxq1zSmtwAzJuml5GRgd27d6OgoECkbe6IESOwdetWGBgY0KhQPB9W35PK7du34eLigsePH6Nnz56Qk5NDdXU16urqMGTIEOzcuZPI3y/wfgW5bds2TJw4EXp6eoiNjYWqqiquX78OFxcX/PHHH3RLFGLp0qUoLy/H9OnTERISAkdHR5SWliI1NRWurq5YuHAh3RLFQlomjzlLp09EcHAwqqurkZqaiuTkZPzyyy+CKU6mpqbE2iPs7e2xefNmzJkzByoqKiKrXpKGQfj4+CAsLAxaWlpiV7kkwiRv7rVr17BixQqYm5tjx44dGDJkCOTl5VFTU4P8/HxERkbC0dERJ06cgJ6eHt1yhWBK9b2enh6SkpKQlZWFBw8e4O3bt1BSUoKOjg7xWT2mOXaysrIQEhICPT09XL9+HVOmTMHo0aNx9OhRXLp0ichgTmKXPalbmX/I27dvER4ejqCgINTV1RFXMNRMa93eOBwOURWfEyZMwLp16wSDYJiAl5cXunbtyghv7vz586Gvr49NmzZJvMbb2xuPHz/G0aNHO1BZ2wQEBCA9PZ0x1fdM5LvvvoOenh7Wrl0rWJkrKyvDzc0NT548EekrTje6urpITEzEwIEDsWXLFmhra2PRokUoKyuDra0t/vrrL7olikBiJo/8V+R/iaKiIqSmpiIlJQUPHz6EoaEh0T2jr1y5QreEdsPj8Ygb/tIWTPLm5ufnt+lemDt3LjFWr5YwrfpeEu/evUNISAhkZWVhZGRE1LYB0xw7I0aMQExMDL7//nsMHz4c165dEwRzUiExkyd1wTwgIAApKSkoKSnB6NGjYW9vjxkzZhDTyKQ1Xr16hUePHokUidy7dw/Lly+nWd3/WLhwIQ4dOgRPT0+iHQItYZI3t76+vs37VUlJCS9fvuwgRe2HadX3kqivr0dUVBR2794Nf39/BAQEiEyAowumOXY2btyIlStXonv37pg9ezaCg4NhamqKiooKYlvmkthlT+rS7HZ2djAzM4OZmRkRlbPt5ezZs/D09ASXyxWaFc7hcKCjo4OzZ8/SrPB//Oc//0FOTg74fD6UlJREVrkkbQmIg3RvrpaWFq5fv47evXtLvKayshITJ04kMwuQxAAAIABJREFUbqXLxOp7psFEx05tbS3q6urQp08fVFRUIC0tDYqKijA1NSXOSge8b6+dkpICBQUFYjJ5UrcyP3PmDN0S/hFHjhzBsmXLsGzZMkyfPh3h4eGoqamBi4sLcekepjSB+BAmeXPj4+NbXWWR0oClGaZW3zORBw8e4LfffiPasZOSkoKpU6cKgmDPnj0F9/OXX35JTJ9+SZCYyZOKlbmRkVG7V1mk+om1tbWRlJQEFRUVLF++HNbW1jA1NcWtW7fg5uaG5ORkuiWKwOfz8eTJEwwYMAB8Pl+k2IkkmOTNNTIyave1rfWQ7ihaVt/PmzdPbPX9hQsXiKy+Lysrg7+/v0SbJalZppaOnT///JM4x07z3njL7NLu3buxcuVKKCkp0ajs4yElkycVwfzcuXOCn8vLy3Hy5EnY2dlBR0cHXbp0wd27dxEeHo5FixYJtUIkiUmTJuHnn3+Gjo4O9uzZAxkZGaxfvx5lZWWwtLTEnTt36JYogMvlYv/+/QgLCwOPx0NycjL8/PzQpUsXeHl5oUePHnRLFIFp3lwmweTqewcHB1RWVmL+/PmQk5MTOd9a9zJSINGxI26rSF9fH+fPnyfiZaM9EJfJo6QMGxsbKjExUeR4amoqZWFhQYOi9uHj40OZmZlR//3vf6lr165RhoaGVFJSErVlyxbK0tKSbnlC+Pn5URYWFlRmZialq6tLlZaWUjdv3qRmzpxJbd++nW55Yhk5ciRVWlpKURQl0ExRFFVYWEiNGjWKTmmMR1dXlyooKGj1mgcPHlCGhoYdpKj96OrqUnl5eXTL+EcUFhZSQUFBlLW1NTVixAhq+fLl1Pnz5+mWRVEURQ0bNoyqrKwUOtbye0c6ISEh1JQpU6jo6Ghq1KhRVGlpKXXhwgXq22+/pfbv30+LJrI2AjuAoqIiaGpqihxXUVFBeXk5DYrax8aNG2FqaoqXL1/C0NAQs2fPxrZt25CVlYWdO3fSLU+IhIQEuLu745tvvhEcMzAwgI+PD1JTU2lUJpnmaXotYcI0PUlUVVXBwcEBq1atQkxMDK1amFx9r6qqSlz9QVsEBATA3NwcVlZW+PPPP2Fvb4/r16/jl19+gZWVFd3yPguae/fPnj1bkF6fOXMm9u3bR9v3TeoK4EaPHg0fHx/s2rULAwYMAACUlJTA09MTEydOpFmdZIKDg2FjYyPQvHHjRmzcuJFmVeJ5/fq12Err7t27o76+ngZFbcM0b25bdO7cGcrKyvD09ERISAh4PB5t1imKotpMO9K93ygJJycnbN++Hd999x1UVVVFqpZJbHLz559/CnrLk+rY4XA4Iv/mpN4D4iCxy55U7Jm35Pnz5/jxxx+RnZ0NOTk5UBSF2tpajB07FgcPHoSioiLdEsViYGCA6OhoRuwnff/991BSUsKuXbugr6+P2NhYKCoqYsOGDejcubOgcQhpNDQ0CHlz1dXVifXmMgktLS24uLi0WX2/d+9eIvZzW6KlpSXxHJOa3JCGlpYW+vXrJ/SSV1FRgT59+oi8dJJYZEhilz2pC+bNFBYWorCwEMD7JguDBw8Gn88nzoLUjLu7OxobG7F8+XIMHDiQ6MrwiooKrF69GuXl5aiursZXX32Fv//+G6qqqggKCoKysjLdEkVgoje3mYaGBiQnJ6OkpAQODg7Iz8/H4MGDiVmVMa36nokwzbETHR3d7mtJLDIsKCjAsmXLoKioiIKCAowdO1Yok9faS+C/hdQG85YUFBQgOjoacXFxuHr1Kt1yxGJkZISnT59K/MKSuELIyMhAcXExuFwu1NXVMWHCBGJflpg6Te/x48dwdHREp06d8OzZM1y4cAH79+9HRkYGjh07Bm1tbbolMp53794hJiZGkLHR0NCAubk5vvjiC7qlCfgcHDtMg7RMntQG8zdv3iA+Ph5RUVG4f/8+unXrBnNzc+zatYtuaWLJyMho9TxJe3dr166FhYUFJk2aRHQG4UNI9+aKY9myZVBTU4Obm5tgS0NZWRnu7u4oLCzE6dOn6ZbIaPLz87F06VJ07doV2tra4PF4uHv3LhoaGhAWFoYhQ4bQLVEEW1tbLFmyBKampkLH09LSEBAQgLi4OJqUfRxNTU24c+cOZGVlMXz4cJF6BTohMZMnVcGcx+Ph0qVLiImJwZUrV9DU1AQOh4PVq1dj8eLFYn2kJNHQ0IDa2lr07NkTsrKydMuRyM6dO3Hx4kXU19fD2NgY5ubmMDQ0JKZ3dXsg0ZsrDgMDA5w7dw7q6upC/vjS0lLMmjULt2/fpltiu6iqqoKzszN69uyJGTNmEDPSd9GiRVBRUYGXl5dgdCuXy8X27dvx7NkzHD9+nGaFoujp6SEiIkIks5Sfn4/58+cz5p6orKzEhAkTsHr1aty4cQMnTpwg5hlCYiZPKqrZ7927h+joaMTHx+PNmzfQ1taGs7MzTExMYGFhgZkzZxIbyF+9eoWjR48iNTUVT58+FRxXVVWFqakpnJyciBsS4+HhAXd3d/z1119ITk6Gq6sruFwupk+fDnNzc4wdO5ZuiRJh2jS9Hj164MWLF1BXVxc6/vDhQ/Tq1YsmVR8PSdX3LcnJyYGHh4fQDPYuXbpg2bJlxI74Zapj50O++OILXLx4EcrKynB0dCTifmgmODhYKJP3yy+/0J7Jk4qVuZaWFtTU1ODo6AgjIyP069dPcG7EiBE4f/48kemysrIyLFiwALKysrCyssLgwYMFbTAfPHiAuLg48Hg8hIeHo3///nTLlUhTUxNCQ0OJXuV+OE3PwsKCEdP0Dh8+jNjYWGzcuBGbNm2Cv78/nj9/joMHD2L+/PlwdnamWyKjMTExgZubG6ZMmSJ0PD09HTt37iSyxoapjh3gfdaj5YsTUyAhkycVwXzHjh1ISUkBl8vF6NGjYWRkBGNjY/Tp04foYO7s7Ix3797h8OHDYtPqjY2NWLFiBVRVVcXOh6YTLpeLP//8E6mpqbh48SI6deokWJmPHj2abnkiMHWaHgCcPHkSx44dw7NnzwAAvXv3xuLFi7FkyRIiCw5Jr75vSXBwMEJDQ+Hs7CxoHpSdnY1Dhw7B3t6e6GIyJjl2iGuN2k4kZfJoac7T4T3naKKpqYlKT0+nNmzYQOnq6lLDhw+n5s2bRw0fPpy6desW3fLEMmbMGCo7O7vVa7KysqipU6d2kKL2sXHjRuqbb76hDAwMqK1bt1LXrl2jeDwe3bI+e2pra6nq6mq6ZbRKSUkJNXXqVMrY2JgaMWIEVVpaSq1Zs4YaM2YMlZubS7c8Efh8PhUYGEiNGTOGGjZsGDVs2DBqwoQJVEhICMXn8+mW124ePnxI7d27l5owYQLdUkQgsTVqWxw8eJAyMzOjvv76a2rRokXUmTNnqDdv3tCqSSpW5h9SX1+PixcvIj4+HteuXQOfz8e3336LuXPnYvr06XTLE/D111/j0qVL+PLLLyVeU1FRAWNjY+Tl5XWgstZZv349zMzMiK9mZ5o3VxKXL19GcXExGhsbRc6RNqaRydX3L1++hKysLLH1NR/CFMcOE4cckZjJY97mxCeg+aY2NzdHdXU1kpKSEB8fj3Xr1uHu3bt0yxPA5/Pb3D/q3LkzeDxeBylqHwcOHKBbQrtYtWqV4Oe2vLmk4uLigri4OAwePBjdunUTOsfhcIgL5rdv34arq6vQS1SnTp2wdOlSzJo1i0Zl/yMiIgJWVlaQkZFBREREq9fa2tp2kKr2wUTHDomtUdvizJkzdEsQQSqDeUt69eqFefPmYd68eXjx4gXdckR49uwZGhoaJJ4nZTiFlpZWu1e5pBTAzZ07V/Czra0tvL29hby506dPh46ODgICAojdG01OTsbBgwcxbdo0uqW0CyZU3x8+fBjGxsaQkZHB4cOHJV7H4XCICeZMduw0Dzlau3at4BiJQ45Iz+RJfTBv5t27dzhz5gxkZWVhZGREu2ewmbYeFhRFETGgoKXf9u7duwgNDcWqVaugra2NLl264N69ewgKCiJ2lcvUaXpffvllq9swpGFvb48dO3YIhgQVFRUhIyNDUH1PAi1byrbWXvbVq1cdIaddzJkzB2pqalizZo2IY4d0mDLkiPRMnlTumYvj1atXsLW1xe7du3Hy5EkEBATQ7mssLS1t97WDBg36F5V8HKampti2bRsMDQ2Fjt+4cQNubm5E7j8vXboUFEWJeHNdXV3Rp08fBAYG0qxQPJmZmdi3bx8WLlyIAQMGiFT+thxDSwpMqr4fPnw4rl+/LtK6tby8HJaWlsQ0YGGqYwd4vwpvampCXFwcioqKiGiN2hYkdtljgznLJ0dfXx+nT58WGTaQnZ2NJUuW4NatWzQpkwxTvbnHjx+Hn5+f2LoJ0qd6vXv3DjweD/Ly8nRLESI6OlqwV56VlYVRo0aJ1K68ePECHA4HycnJdEgUC5fLxdWrV5GQkICLFy+ioaEBOjo6yM3NxcmTJ4m0hAKAhYUF/Pz8aBlO8k8hscsem2ZnOHV1dfjtt98gKyuLKVOmiOxF0sGUKVPg6uoKV1dXDBs2DBRFITc3V2RPmiT69euH8PBwid5cUgkKCsK6deswf/58kQI4UiG9+n7GjBl48uQJgPfBXF9fX2SF2LNnT6KcL8D7znRTp07F1KlThRw7nTt3hoODA5GOHeB9K1+6s6AfC4ld9qRuZV5WVgZ/f3/k5uaCy+Xiw/99EmfntsarV69gbW0t2B44dOgQ7V+Mmpoa7Ny5E0lJSYJA2LlzZ8yaNQs7duwguq98S5gwTW/ChAk4efIkES9x7aGt6vvw8HCalIknOjoa5ubmQhbL6upqYor12kNLx05WVhZRjh3g/dCS2NhYWFpaQllZWeT5QEqRYUtIzORJXTB3cHBAZWUl5s+fL7a6k8TZuUylpqYGjx49AgCoq6tDTk6O+AchU7y5zURFRSElJQWbN2+GioqKSDqYtD1ofX197Nu3jzHV9y9evMDWrVuhra2NdevWAQAMDQ2hra2N3bt3EzUGtT28ePGCGF90M63Nu+dwOETW2DRDUpc9qQvmenp6CAsLw4gRI+iW8lF4e3vD0tKSKKtGe+Hz+fjjjz8QHR2NS5cuIScnh25JQjDRm9vM5MmT8fLlS4m9BkjbMzc1NcW+ffugo6NDt5R2sXr1atTX18Pd3V0wPKOkpAReXl5QUFBgTE8F4H2NQkhICHGOnc8FujN5UrdnrqqqipqaGrplfDSVlZX47rvv8MUXX8DCwgLm5uZirVQk8eDBA8TExCAuLg4vX75E//79hewddMNkb24zvr6+dEv4KDw8PODh4cGY6vsbN24gIiJCaArWV199BVdXV9jb29Oo7OOpr69HVFQUdu/eDX9/fyIcOwCQkZHR6vnx48d3kJKPR1Imjw6kLpg7OTlh+/bt+O6776Cqqioy8J7UG8ff3x/19fW4dOkSLly4gHnz5kFFRQWWlpYwMzOjZeSeOF69eoW4uDjExMQgPz8fXbt2RVNTEzw9PWFjY0NU2pfJ3txmxowZQ7eEj+Lu3bu4f/8+tm7dKnKOxOr7nj17ory8XKQmoaKignHTvb744guBb56kMcSOjo5ij8vKyqJ///5EOQYAcjN5Updmb83+QOLDRBK1tbX49ddfcfz4cTQ2NmLkyJGYN28e5syZQ0sTmdTUVERHR+OPP/6AjIwMJk2ahOnTp2PSpEkYO3YskT5Xpnpzp0yZgujoaCgpKWHy5Mmt/nuTVtA5ZswYLF++XGL1PQkrxZYEBgYiIiICa9asEWzN3bt3D4GBgTA3N8emTZtoVvj5wePxUFpail27dsHU1JSYAjhxmTwTExNBJo/u54XUBXMmQ1EUbt68iQsXLiA1NRWNjY0wMTGBubk5nj9/jsOHD2PEiBHw9/fvcG3NM+N/+OEHmJqaCq1aSA6MTPTmtqywjo6ObvVa0go6mVZ9z+fzERgYiLNnzwo6vvXu3RsODg4wNjYm8p7+XBw7BQUFWLp0Ka5cuUK3FAD/e8Y5OjqKZPJIeMZJZTB/9+4dYmJiUFxcDB6PBw0NDZibmxNdmerp6YmUlBTU1NRgypQpsLCwEJlKlpiYCDc3N1oaFvzyyy9ISEhAQUEBBg8eDCMjI0ybNg0jR44k4kZvD0yZptcSJycnuLm5MaaYiWnV9y159eoV6uvrkZ6ejujoaNy7d4/ITN7n4ti5fv06nJ2d8d///pduKQDIz+RJXTDPz8/H0qVL0bVrV2hra4PH4+Hu3btoaGhAWFgYsQFn6dKlsLCwgImJicQWh2VlZXjy5AnGjRvXwer+R0FBAeLj45GYmIjy8nL06dMHlZWVOHjwIGbMmEGbro+FdG9uM+PHj0d4eDjU1NToltIumFZ9D7xP+165cgUxMTG4dOkSuFwudHV1MX/+fFhZWdEtTwSmOXY2b94scqympgbXrl2DhYUFfHx8aFAlHpIzeVIXzBctWgQVFRV4eXkJVgVcLhfbt2/Hs2fPhAaGsPzfuHPnDuLj45GUlISXL19CQ0MDtra2EgteSIVEb24zAQEBSE9Ph52dHZSVlUXmx5NW0JmZmdnqeZIK+vLz8xEVFYX4+Hi8fv0affv2RWVlJYKCgjB58mS65UnEysoKbm5uRBW5tYaLi4vIsa5du0JHRwezZs0SuadJgbRMntQF81GjRiE6OhoaGhpCx4uLi2FjY0PM4ASA/JF77YXP5yMjIwPx8fG4ePFimw90kiDdm/u5FHSSRGhoKKKjo/Hw4UOoqanB2NgY06dPx8iRI6GtrU17OrUtYmJicPjwYcY4dm7evAldXV0RnY2Njfjjjz8Y0WCIhEye1AVzExMTuLm5YcqUKULH09PTsXPnTqLadp47d07wc1sj90idt/0hjY2NxL5pi4PEaXrN5OTkQFNTU6gqPC0tDb1794aenh6NyoRhWvV9c6GTs7MzzMzMhPbxSdgbbQumvODx+XxQFAVtbW388ccf6N27t9D5vLw8LFy4kLgmU21BVyZP6oJ5cHAwQkND4ezsLOimlp2djUOHDsHe3p7YoEjiyL2PpaamBt7e3pCVlcWMGTOIWyEwBS6XCxcXF8THx+O3334TSk2vW7cOSUlJsLGxgYeHBxEvHkyrvo+Pj0dCQgKuXbsGWVlZTJo0CdOmTSPaZsk0wsPD4e7uDg6HA4qiJL7gGRoaEjXTvC3ozOQxq+vBJ2DJkiWoq6vDgQMHUFVVBQDo27cvlixZgsWLF9MrrhWKiorEdnxTUVFBeXk5DYo+Hh6Ph/LycuzevRvHjh3DmDFjiAg2TCMkJAR//fUXTpw4IdIxzd/fH3Z2dli3bh2GDBlCxD3dMkDHxcURX31vYWEBCwsLodTpxo0b0blzZ8GW0aBBg4jOMJHu2LG3txf0Mf/uu+8QGBgIBQUFwXkOh4MePXoQ3+XyQ+jssid1K/OWvHz5ErKyssS37ATeV7NTFCUycs/V1RV9+vRBYGAgzQqZDZO8uaampli/fj1MTEwkXhMdHY1jx44hPj6+A5W1DdOq75t5/vw5EhISkJCQgLy8PCgoKMDS0hLbtm2jW5oITHPsPHnyBAMHDqSl2dXnhFQE84iICFhZWUFGRgYRERGtXktKt6EPaR65d+fOHcjLywuN3AsICBB6qyUJiqJEAiOJXmImeXN1dXWRkJAAZWVlideUlZXB0tISd+7c6UBlbcO06ntxPH78GHFxcUhMTERiYiLdckRgmmOnsbERUVFREl+k9+3bR5MyZiEVwdzIyAiRkZFQUlJi9Lg9QPzIPdLIy8uDl5cX8vLyBPPMW0JKAU5LmOTNnTZtGry9vVu1Hv3111/YunUrLl261IHK2oYpxVlMhkmOHeC9zzwlJQUTJ04U+yK9e/duGlS1DomZPKnYM28eLvDhzx/S3K6RVBoaGnDv3j2UlJTAwcEB+fn56NWrF3EeaA8PD8jKyuKnn35ixBYGwKxpeiYmJvjpp5+gr68vYucBgKamJhw6dAiTJk2iQZ1kcnJycOfOHeKr75lOv379UFpaKhLMS0pKiPw+XrlyBQcOHGh1oUUabm5uqKyshIODAzG/U6kI5i0ZPnw4rl+/LlIIUl5eDktLS+LeWpt5/PgxHB0d0alTJzx79gzW1tYIDw9HRkYGjh07Bm1tbbolCigoKMDZs2cZVbzCpGl633//PWxtbTFnzhwsWrQI2trakJeXR1VVFXJycnDq1Ck0NDQQM2u7ter7hIQE4qrvmY6dnR22bdsm0bFDGt26dSNm6mN7yc3NJS6TJxVp9ujoaMFeeVZWFkaNGiXSE/rFixfgcDjEjdtrZtmyZVBTU4Obmxv09fURGxsLZWVluLu7o7CwEKdPn6ZbogB7e3ssX76cUW/aTEv/VlVVwdfXF4mJiairqwPwvj5BQUEBFhYWWL16NTGVy0ePHkVYWBj2798vdl75jRs3sG7dOqxYsYKI6numQ1EUDh06hLCwMCHHjpOTExYvXkxcodnZs2dx4cIFuLm5iX2RJrHGhsQue1IRzJu9fwBw6NAhODo6ivQ379mzJ6ZPn95qURGdGBgY4Ny5c1BXV4eenh5iY2OhqqqK0tJSzJo1i6iMwqlTp/Dzzz9j9uzZYr+cpBYZMpHGxkaUlZWhuroaSkpKGDRoEHEPPyZX3zMdJjh2mNivn8Que1KRZu/Ro4egGYyysrKggUUz1dXV6NWrF13y2kWPHj3w4sULkdGRDx8+JE77sWPH0K1bNyQlJYmc43A4xAZz0r254pCRkSGyCLIlf//9N77++utWrzEwMICHh0cHKfr8YLJjx9fXl24JH83WrVsBAF5eXiLn6MrkSUUwb8mECROwatUqaGtrY926dQDerxy0tbWxe/duYh/c9vb22LFjBzZu3AjgfROZjIwMHDx4EPPnz6dZnTCtFRmSijhvbnp6On7++WcivblMok+fPigvL2816/X06VMoKSl1oKrPi8OHD8PY2BgyMjI4fPiwxOtIfJlurqGoqKjAo0ePoKuri5qaGvTp04dmZZLJz8+nW4IIUpFmb8nq1atRX18Pd3d3QdFFSUkJvLy8oKCgQEzRkDhOnjyJY8eO4dmzZwCA3r17Y/HixViyZAlxqdVnz57h5MmTKCoqAp/Ph4aGBubOnUvsKpJp3lwmsXfvXuTm5uL48eMSq++dnJygoaHBrs7/ZV69ekXcgqW2thYuLi5ISUlBp06dkJycDB8fH7x+/Ro///yzSM92UiAtkyd1wXz06NGIiIgQSVcXFRXB3t4eN2/epElZ+3n37h14PB7k5eXpliKWzMxMLF++HFpaWtDV1QWPx0N2djby8/Nx/PhxWmf+SoJp3lwm8fbtW9ja2kJGRqbV6vvff/+dOJslE2GaY2fHjh149OgR9uzZAwsLC8TGxoLP52PLli0YMGAA/P396ZYoAold9qQuzd6zZ0+Ul5eLBPOKigqRCnfSuHz5MoqLi9HY2ChybuXKlTQoEs/evXvh4OCA9evXCx3fv38/fH19ER4eTpMyyTDNm8sk5OXlcfbsWfj6+mLPnj3EV98zkZaOHYqisGrVKrGOnX79+tEhr1XS09Nx9OhRoW0YNTU1uLu7w8HBgUZlkvH29sbEiRPFZvK8vb1pyeSRHb3+BWxtbeHm5oY1a9YIPIL37t1DYGAg5syZQ7M6ybi4uCAuLg6DBw8WaroBvN8HIymYFxYWit2usLGxwYkTJ2hQ1DZM8+YyDQUFBezatQs7duwgvvqeicyYMQNPnjwB8N5+q6+vL9GxQxr19fVit18aGxtFOquRQk5ODjw8PIRemLp06YJly5bBxsaGFk1SF8x/+OEH8Pl87N+/X9DxrXfv3nBwcICxsTHN6iSTnJyMgwcPYtq0aXRLaRMVFRVkZ2eLDNO4c+cOsftfTJ2mxzSYUH3PRJjs2DE2Nsb+/fuFerA31zFNmTKFPmGtQGImT+r2zFvy6tUr1NfXIz09HdHR0bh37x6RnkbgfcX9vn37oKOjQ7eUNomKioKXlxcWLVoktMo9deoUNmzYgAULFtCssHWY4M1lYZHEixcvsHXrViHHjqGhIbGOnZqaGri4uCAtLQ0URaFHjx6oq6vDhAkT4OvrC0VFRbolihAcHIzQ0FCJmbzmF6uORCqDOY/Hw5UrVxATE4NLly6By+VCV1cX8+fPh5WVFd3yxJKZmYl9+/Zh4cKFGDBggEhqUlxnLTqJiopCWFgYioqK0K1bN6irq8PJyYmoNB+TvbksLJJgqmOntLQUxcXF4HK5UFdXJzqDQ2KXPakK5vn5+YiKikJ8fDxev36Nvn37orKyEkFBQZg8eTLd8lrl+PHj8PPzE9slicR2o0zgc5qmx8LSDNMcO3PnzoW5uTlMTU3x5Zdf0i3noyElkycVe+ahoaGIjo7Gw4cPoaamBmtra0yfPh0jR46EtrY2sS1cWxIUFIR169Zh/vz5IgVwJBAQEIDly5eje/fuCAgIaPXaNWvWdJCq1vlcpumxsLSEaY4dExMTxMXFwdfXF3p6ejAzM8PMmTOJ2w4gPZNH3r/sv8CePXugpqYGX19fmJmZMbJ6VkZGBsbGxiIVqqRw69YtODo6onv37rh165bE60gb8tAM07y5LCySYJpjZ/ny5Vi+fDnKysqQlJSEqKgo+Pj4YOzYsTA3NydGM+ld9qQizR4fH4+EhARcu3YNsrKymDRpEqZNm4ZJkyZh7NixOH/+PPHtOqOiopCSkoLNmzdDRUVF5A2bpBeUp0+fon///iKaeDweHjx40Gaf7o7ic5imx8LyIXw+H4GBgTh79qxYxw7pz7o3b97g3LlzCAoKQn19Pe7du0e3pI+Cri57UhHMm6murkZSUhLi4+Nx69YtdO7cGVwuF66urrCzsxOycpAGkyYLSVrlPn78GFZWVsjOzqZJmTCfwzQ9FpbWYIpjp7KyEqmpqUhNTUVmZiY0NTVhbm4Oc3Nz9O/fn255IpCYyZOqYN6S58+fIyGsga2RAAAPvElEQVQhAQkJCcjLy4OCggIsLS2xbds2uqWJJTMzs9XzzcMK6OLMmTMICgoC8L4ve79+/URW5m/fvoW6unqb+010EB0dzShvLgtLazDJsfOf//wHd+7cgbq6OkxNTWFhYYGvvvqKblkikJ7Jk9pg3pLHjx8jLi4OiYmJSExMpFtOqxQVFaGoqAg8Hg/q6urQ0tKiWxKA98MyEhISwOfz4erqCldXV6He8RwOBz169MC4ceOIDJBM8+aysIiDiY6d/fv3w9zcnJhnmSRIz+SxwZwhVFVVYcuWLbh8+TIUFBTA4/FQW1sLAwMDHD58mKihK5mZmdDX1yeyclYSTPXmsrAAoo4dY2NjIccOaXVBT58+bfe1AwcO/BeV/DNIzOSxwZwhbNy4EY8ePYKfn5/AclJYWIitW7dCU1MTPj4+NCv8H3w+HykpKSgsLBTs8VMUhcbGRty/f5/IcaJM8+aysLRES0sLampqcHZ2FnHsjBgxgrhgrqWlJdbZ0hyOWp4jcY+fxEwec5ZOUs6lS5fw22+/CQWbIUOGYMeOHVi2bBmNykTx9PREVFQUvv76a+Tk5EBPTw+lpaWorKwktpUr07y5LCwt8fPzQ0JCAlxcXODu7i7k2CGRlJQUwc9Xr17FyZMnBcGxS5cuuHfvHvbu3Qs7OzsaVUrG3d0dgLCf/NSpU/Dy8sKuXbvoyeRRLIzg22+/pXJzc0WO5+TkUKNHj6ZBkWTGjh1LJScnUxRFUTNmzKAePnxIcblcasOGDZSrqyvN6sQTEBBATZw4kYqIiKDu379P3b9/n4qMjKQmT55M7du3j255LCztoqqqijpz5gy1aNEiavjw4ZS2tjalpaVFnThxgmpoaKBbnlimTJlC3blzR+R4dnY2ZWhoSIOittHX16eKi4tFjhcWFlIGBgY0KKIodsnBEIyMjODp6Ym9e/cKVo/FxcXw8vLC1KlTaVYnTE1NjWAgjKamJrKzszF06FCsWLECTk5ONKsTD1On6bGwtKRXr16YN28e5s2bJ+TY8fb2xqFDh4h07NTU1IDL5Yo93tTURIOitiExk8cGc4awadMmrF69GqampoIewLW1tZg8eTK2b99OszphBg0ahLt372LAgAEYOnQocnJyYGtrCz6fj5qaGrrliaVTp05Yu3Yt1q5dK+LNPXjwIJH7diwsrdGvXz84OjrC0dFRyLFDGpaWlti8eTOcnZ2hpaUFiqKQm5uLwMBA2Nvb0y1PLCR22WML4BhATk4Ohg0bBllZWTx48ABFRUVobGyEiooKDAwM6JYnQmRkJDw9PeHj4wMtLS1YW1vD2toad+7cQd++fREcHEy3RLEwyZvLwvK5wOVyERgYiIiICEFWrE+fPliwYAGMjY2hqalJs0JRSOyyxwZzguFyuXBxcUF8fDx+++03ocYw69atQ1JSEmxsbODh4YHOnTvTqFSUrKwsdOvWDSNGjMDVq1dx7tw5KCoqwtnZGX379qVbnhBM9OaysHyONAfGxMREojvWtYSULntsMCeYo0ePIiwsDPv37xc7r/zGjRtYt24dVqxYgcWLF3e8QIbDNG8uC8vnChOzYqRpZoM5wZiammL9+vUwMTGReE10dDSOHTuG+Pj4DlTWOsXFxTh48CAePXqExsZGkfOkDC1hmjeXheVzg4lZMVI1swVwBPP333+3OWHMwMAAHh4eHaSofWzYsAGdOnWCjY0NkbPXm2GaN5eF5XPhw6yYtbW1UFaMxMFGpGtmgznB9OnTB+Xl5a3eJE+fPoWSklIHqmqbR48eISIigvhVrYWFBSwsLISm6W3cuBGdO3cGn89HRkYGBg0aRPQ0PRYWJrJnzx6oqanB19dXJCtGKqRr7uze3MqGhTj+/vtvxMXFwdLSUmyBW1NTE9zc3KCrq0uU1/zu3buQlZUVWDZIp1mrtbU15s6diz59+uDNmzeIjIzE6dOnUVFRwa7WWVg+IV999RUqKytx/PhxHD9+HPn5+eDxeBgwYACCg4Mxf/584oYbka6Z3TMnmLdv38LW1hYyMjJYtGgRtLW1IS8vj6qqKuTk5ODUqVNoaGjA77//TlSF+NOnT2FtbQ1NTU0oKyuL9GDevXs3Tco+DiZN02NhYSIts2K3bt1C586dweVy4erqCjs7OyKzYqRqZoM54VRVVcHX1xeJiYmoq6sD8H4YgYKCAiwsLLB69Wri3mCXLl2K3NxcjB07FrKysiLnfX19aVDFwsJCMi071uXl5UFBQYHIjnUtIUkzG8wZQmNjI8rKylBdXQ0lJSUMGjSIuD2bZkaNGoXTp08zJs3OwsJCFkzMitGtmQ3mLJ8cW1tbbNiwAePHj6dbCgsLC4tUwAZzlk/O2bNnERgYCGtra6ioqIgU77UcG8jCwsLC8n+HDeYsnxwjIyOJ5zgcDi5evNiBalhYWFg+f9hgzsLCwsLCwnDYpjEsn4SMjAx888036NKlCzIyMiRex+FwMG7cuA5UxsLCwvL5w67MWT4JWlpauH79Onr37g0tLS2J13E4HOKnILGwsLAwDTaYs7CwsLCwMBw2zc7yr0BRFCoqKtDU1CRyTlVVlQZFLCwsLJ8vbDBn+eRcuXIF27dvx4sXL9Cc+OFwOKAoik2zs7CwsPwLsGl2lk+OpaUlNDQ08P3330NOTk7kPN2jAllYWFg+N9hgzvLJ0dXVRVRUFDQ0NOiWwsLCwiIVkNncm4XRGBgYICcnh24ZLCwsLFIDu2fO8snR19eHh4cH0tPTMWjQIHTt2lXo/Jo1a2hSxsLCwvJ5wqbZWT45ixYtkniusLCw1aYyLCwsLCwfDxvMWf51Xr9+jYSEBERHR+PevXtsNTsLCwvLJ4ZNs7P8K/B4PFy5cgUxMTG4dOkSuFwudHV1sXfvXrqlsbCwsHx2sMGc5ZOSn5+PqKgoxMfH4/Xr1+jbty94PB6OHDmCyZMn0y2PhYWF5bOEDeYsn4TQ0FBER0fj4cOHUFNTg7W1NaZPn46RI0dCW1ub9ZazsLCw/IuwwZzlk7Bnzx6oqanB19cXZmZm6NSJdT2ysLCwdBTsE5flk+Dn5wcNDQ24uLhgzJgxWL9+PRITE1FTU0O3NBYWFpbPHraaneWTUl1djaSkJMTHx+PWrVvo3LkzuFwuXF1dYWdnBxkZGbolsrCwsHx2sMGc5V/j+fPnSEhIQEJCAvLy8qCgoABLS0ts27aNbmksLCwsnxVsMGfpEB4/foy4uDgkJiYiMTGRbjksLCwsnxVsMGdhYWFhYWE4bAEcCwsLCwsLw2GDOQsLCwsLC8NhgzkLCwsLCwvDYYM5C8u/CJfLRVBQEExNTWFmZoYZM2bgyJEj6OhSleLiYqxcuRKWlpawtLTEhg0b8OrVq//z55aXl8PIyEjsuWXLlqGiouIffW7LyXuzZs36R5/BwiJNsB3gWFj+RTw8PFBZWYkzZ86gV69eqKmpwerVqyEvL48FCxZ0iIaKigo4ODjA09MTRkZGoCgKv/zyC3744QecPn36X/vv/vrrr//472ZmZgp+Pn/+/KeQw8LyWcMGcxaWf4lnz54hNjYWf/zxB3r16gUAkJOTw44dO1BYWAgAqKysxI4dO/Ds2TNwOBxs2LAB3377LX766SdUVFTg8ePHePLkCebOnYtVq1YhKioK0dHRePPmDaZOnQoHBwexf78lv//+O8aNGydYQXM4HCxbtgwqKirgcrloamrCtm3b8ODBA3A4HCxZsgSzZ89GVFQULl++jDdv3uD58+ewt7fHkydPcOPGDSgqKiI4OBgA0NDQgDVr1uDRo0cYNGgQvL29oaCgACMjI5w4cQKZmZm4evUqqqqqUFZWBkNDQ7i7u4PL5cLd3R0FBQWorKzEsGHDcODAAfj5+QEA5s6di3PnzmHYsGF48OAB6urqJOoU9/nPnj3Dxo0b8e7dO3Tq1Anbtm2Drq5uR/3zs7B0LBQLC8u/QnJyMmVtbd3qNWvXrqXS0tIoiqKoiooKytjYmHr79i0VGBhI2draUg0NDVRlZSWlq6tLVVVVUZGRkZSJiQnV1NTU6t9vyfLly6mQkBCJGvbu3Ut5eXlRFEVRL1++pIyMjKj79+9TkZGR1JQpU6i3b99S5eXllKamJvXHH39QFEVRCxcupFJTU6mysjJq2LBh1M2bNymKoqg9e/ZQ3t7eFEVR1NSpU6mysjIqMjKSmjx5MvX27Vvq3bt31KRJk6j8/HwqMzOTcnd3pyiKong8HrVw4UIqKSmJoiiK0tTUFOhr/rk1neI+/6effqJ+/fVXiqIo6sqVK1RwcHCr/xYsLEyGXZmzsPyLcDgcwc9JSUkICgoCn8+HjIwMIiMj8eeff6K4uBiBgYEA3u+xl5WVAQDGjh0LGRkZ9O7dG4qKinj79i0A4Ouvv0aXLu+/upL+/vDhw4U0tNZG98aNG/Dx8QEAfPHFFzA2NkZmZibk5OSgr68POTk5yMnJAQDGjx8PAFBWVkZ1dTUAQF1dHQYGBgDe729v3bpV5L+hp6cn+AxVVVVUVVVhzJgxUFRUxKlTp1BcXIySkhK8e/fuH+kU9/njx4+Hs7Mz7t+/j8mTJ2PhwoUSP5uFhemwwZyF5V9CW1sbRUVFqKmpgZycHGbOnImZM2eivLwcDg4OAAA+n4/ffvsNioqKAN63wO3duzfS0tIgKysr+CwOhyMomuvWrZvguKS//6GOvLw8oWN8Ph8//vgj3N3dRYrxKIoCj8cDAHTt2lXoXPNLhKRjFEWJvUbc/8vFixcRGBgIBwcHzJkzB69fv261MLA1neI+f/To0UhISMDly5eRmJiI6OhoHD9+XOLns7AwGbaanYXlX2LgwIGwsrLCli1bBKtY7v9r7w5dVQfjMI5/QawmrUaDNoOumwxDRMSkWTCJRhmrDussBv8BXRCMgkviPyAIWsSqTSxncMLhLNzLhZ1ww3t4Pnk/9iw97N3L3o8P9vt9fESsZVnxJrTL5YJt27zf78T3SDLf6XQIw5AwDIGvEpzP5zweD7LZLJZlsVqtAHg+n+x2OyqVSuIM1+uV0+kEwHq9/uub/b8cDgfq9TqtVotMJsPxeIzL+fuAnj+f9Sc5Pc9js9nQbDZxHCfOKPIb6c1c5D9yXZflckmv1yOKIl6vF9VqNd7pPZlMcBwH27aBrwL6Xi5OIsl8LpdjsVjgeR6z2YwoiigWi/i+D8BgMMB1XWzbJooi+v0+pVKJ8/mcKEM+n8f3fW63G4VCgeFwmGiu3W4zHo/Zbrek02nK5TL3+x2AWq1Go9EgCIL4+p/m7Ha7jEYjgiAglUoxnU4T5RIxkf7NLiIiYjgts4uIiBhOZS4iImI4lbmIiIjhVOYiIiKGU5mLiIgYTmUuIiJiOJW5iIiI4VTmIiIihvsEp3Je11++EMg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112" name="Picture 16"/>
          <p:cNvPicPr>
            <a:picLocks noChangeAspect="1" noChangeArrowheads="1"/>
          </p:cNvPicPr>
          <p:nvPr/>
        </p:nvPicPr>
        <p:blipFill>
          <a:blip r:embed="rId5" cstate="print"/>
          <a:srcRect/>
          <a:stretch>
            <a:fillRect/>
          </a:stretch>
        </p:blipFill>
        <p:spPr bwMode="auto">
          <a:xfrm>
            <a:off x="418190" y="836712"/>
            <a:ext cx="8330274" cy="2592288"/>
          </a:xfrm>
          <a:prstGeom prst="rect">
            <a:avLst/>
          </a:prstGeom>
          <a:noFill/>
          <a:ln w="9525">
            <a:noFill/>
            <a:miter lim="800000"/>
            <a:headEnd/>
            <a:tailEnd/>
          </a:ln>
        </p:spPr>
      </p:pic>
      <p:sp>
        <p:nvSpPr>
          <p:cNvPr id="11" name="Content Placeholder 2"/>
          <p:cNvSpPr txBox="1">
            <a:spLocks/>
          </p:cNvSpPr>
          <p:nvPr/>
        </p:nvSpPr>
        <p:spPr>
          <a:xfrm>
            <a:off x="467544" y="3429000"/>
            <a:ext cx="8280920" cy="2448272"/>
          </a:xfrm>
          <a:prstGeom prst="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path path="rect">
              <a:fillToRect t="100000" r="100000"/>
            </a:path>
            <a:tileRect l="-100000" b="-100000"/>
          </a:gradFill>
        </p:spPr>
        <p:txBody>
          <a:bodyPr vert="horz" lIns="182880" tIns="91440">
            <a:normAutofit fontScale="55000" lnSpcReduction="20000"/>
          </a:bodyPr>
          <a:lstStyle/>
          <a:p>
            <a:pPr marL="265176" marR="0" lvl="0" indent="-265176" algn="l" defTabSz="914400" rtl="0" eaLnBrk="1" fontAlgn="auto" latinLnBrk="0" hangingPunct="1">
              <a:lnSpc>
                <a:spcPct val="100000"/>
              </a:lnSpc>
              <a:spcBef>
                <a:spcPts val="250"/>
              </a:spcBef>
              <a:spcAft>
                <a:spcPts val="0"/>
              </a:spcAft>
              <a:buClr>
                <a:schemeClr val="accent1"/>
              </a:buClr>
              <a:buSzPct val="80000"/>
              <a:buFont typeface="Wingdings 2"/>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The movie with 3 Genres tends to earn almost double the revenue than a movie with only one Genre.</a:t>
            </a:r>
          </a:p>
          <a:p>
            <a:pPr marL="265176" marR="0" lvl="0" indent="-265176" algn="l" defTabSz="914400" rtl="0" eaLnBrk="1" fontAlgn="auto" latinLnBrk="0" hangingPunct="1">
              <a:lnSpc>
                <a:spcPct val="100000"/>
              </a:lnSpc>
              <a:spcBef>
                <a:spcPts val="250"/>
              </a:spcBef>
              <a:spcAft>
                <a:spcPts val="0"/>
              </a:spcAft>
              <a:buClr>
                <a:schemeClr val="accent1"/>
              </a:buClr>
              <a:buSzPct val="80000"/>
              <a:buFont typeface="Wingdings 2"/>
              <a:buChar char=""/>
              <a:tabLst/>
              <a:defRPr/>
            </a:pPr>
            <a:endParaRPr lang="en-US" sz="2800" dirty="0" smtClean="0"/>
          </a:p>
          <a:p>
            <a:pPr marL="265176" marR="0" lvl="0" indent="-265176" algn="l" defTabSz="914400" rtl="0" eaLnBrk="1" fontAlgn="auto" latinLnBrk="0" hangingPunct="1">
              <a:lnSpc>
                <a:spcPct val="100000"/>
              </a:lnSpc>
              <a:spcBef>
                <a:spcPts val="250"/>
              </a:spcBef>
              <a:spcAft>
                <a:spcPts val="0"/>
              </a:spcAft>
              <a:buClr>
                <a:schemeClr val="accent1"/>
              </a:buClr>
              <a:buSzPct val="80000"/>
              <a:buFont typeface="Wingdings 2"/>
              <a:buChar char=""/>
              <a:tabLst/>
              <a:defRPr/>
            </a:pPr>
            <a:r>
              <a:rPr lang="en-US" sz="2800" dirty="0" smtClean="0"/>
              <a:t>The number of Genres in a movie does not much impact Rating and </a:t>
            </a:r>
            <a:r>
              <a:rPr lang="en-US" sz="2800" dirty="0" err="1" smtClean="0"/>
              <a:t>Metascore</a:t>
            </a:r>
            <a:r>
              <a:rPr lang="en-US" sz="2800" dirty="0" smtClean="0"/>
              <a:t>. But there is a rise in the Votes seen when the Genre count increases. </a:t>
            </a:r>
          </a:p>
          <a:p>
            <a:pPr marL="265176" marR="0" lvl="0" indent="-265176" algn="l" defTabSz="914400" rtl="0" eaLnBrk="1" fontAlgn="auto" latinLnBrk="0" hangingPunct="1">
              <a:lnSpc>
                <a:spcPct val="100000"/>
              </a:lnSpc>
              <a:spcBef>
                <a:spcPts val="250"/>
              </a:spcBef>
              <a:spcAft>
                <a:spcPts val="0"/>
              </a:spcAft>
              <a:buClr>
                <a:schemeClr val="accent1"/>
              </a:buClr>
              <a:buSzPct val="80000"/>
              <a:buFont typeface="Wingdings 2"/>
              <a:buChar char=""/>
              <a:tabLst/>
              <a:defRPr/>
            </a:pPr>
            <a:endParaRPr kumimoji="0" lang="en-US" sz="2800" b="0" i="0" u="none" strike="noStrike" kern="1200" cap="none" spc="0" normalizeH="0" noProof="0" dirty="0" smtClean="0">
              <a:ln>
                <a:noFill/>
              </a:ln>
              <a:solidFill>
                <a:schemeClr val="tx1"/>
              </a:solidFill>
              <a:effectLst/>
              <a:uLnTx/>
              <a:uFillTx/>
              <a:latin typeface="+mn-lt"/>
              <a:ea typeface="+mn-ea"/>
              <a:cs typeface="+mn-cs"/>
            </a:endParaRPr>
          </a:p>
          <a:p>
            <a:pPr marL="265176" marR="0" lvl="0" indent="-265176" algn="l" defTabSz="914400" rtl="0" eaLnBrk="1" fontAlgn="auto" latinLnBrk="0" hangingPunct="1">
              <a:lnSpc>
                <a:spcPct val="100000"/>
              </a:lnSpc>
              <a:spcBef>
                <a:spcPts val="250"/>
              </a:spcBef>
              <a:spcAft>
                <a:spcPts val="0"/>
              </a:spcAft>
              <a:buClr>
                <a:schemeClr val="accent1"/>
              </a:buClr>
              <a:buSzPct val="80000"/>
              <a:buFont typeface="Wingdings 2"/>
              <a:buChar char=""/>
              <a:tabLst/>
              <a:defRPr/>
            </a:pPr>
            <a:r>
              <a:rPr kumimoji="0" lang="en-US" sz="2800" b="0" i="0" u="none" strike="noStrike" kern="1200" cap="none" spc="0" normalizeH="0" noProof="0" dirty="0" smtClean="0">
                <a:ln>
                  <a:noFill/>
                </a:ln>
                <a:solidFill>
                  <a:schemeClr val="tx1"/>
                </a:solidFill>
                <a:effectLst/>
                <a:uLnTx/>
                <a:uFillTx/>
                <a:latin typeface="+mn-lt"/>
                <a:ea typeface="+mn-ea"/>
                <a:cs typeface="+mn-cs"/>
              </a:rPr>
              <a:t>Genre count is impacting the revenue and votes significantly. As viewer have more </a:t>
            </a:r>
            <a:r>
              <a:rPr kumimoji="0" lang="en-US" sz="2800" b="0" i="0" u="none" strike="noStrike" kern="1200" cap="none" spc="0" normalizeH="0" noProof="0" dirty="0" err="1" smtClean="0">
                <a:ln>
                  <a:noFill/>
                </a:ln>
                <a:solidFill>
                  <a:schemeClr val="tx1"/>
                </a:solidFill>
                <a:effectLst/>
                <a:uLnTx/>
                <a:uFillTx/>
                <a:latin typeface="+mn-lt"/>
                <a:ea typeface="+mn-ea"/>
                <a:cs typeface="+mn-cs"/>
              </a:rPr>
              <a:t>tendancy</a:t>
            </a:r>
            <a:r>
              <a:rPr kumimoji="0" lang="en-US" sz="2800" b="0" i="0" u="none" strike="noStrike" kern="1200" cap="none" spc="0" normalizeH="0" noProof="0" dirty="0" smtClean="0">
                <a:ln>
                  <a:noFill/>
                </a:ln>
                <a:solidFill>
                  <a:schemeClr val="tx1"/>
                </a:solidFill>
                <a:effectLst/>
                <a:uLnTx/>
                <a:uFillTx/>
                <a:latin typeface="+mn-lt"/>
                <a:ea typeface="+mn-ea"/>
                <a:cs typeface="+mn-cs"/>
              </a:rPr>
              <a:t> of likeness of movies with multiple taste in the same movie rather than a movie with single category.</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pic>
        <p:nvPicPr>
          <p:cNvPr id="27" name="~PP3831.WAV">
            <a:hlinkClick r:id="" action="ppaction://media"/>
          </p:cNvPr>
          <p:cNvPicPr>
            <a:picLocks noRot="1" noChangeAspect="1"/>
          </p:cNvPicPr>
          <p:nvPr>
            <a:wavAudioFile r:embed="rId2" name="~PP3831.WAV"/>
          </p:nvPr>
        </p:nvPicPr>
        <p:blipFill>
          <a:blip r:embed="rId6" cstate="print"/>
          <a:stretch>
            <a:fillRect/>
          </a:stretch>
        </p:blipFill>
        <p:spPr>
          <a:xfrm>
            <a:off x="8632825" y="6346825"/>
            <a:ext cx="304800" cy="304800"/>
          </a:xfrm>
          <a:prstGeom prst="rect">
            <a:avLst/>
          </a:prstGeom>
        </p:spPr>
      </p:pic>
    </p:spTree>
    <p:custDataLst>
      <p:tags r:id="rId1"/>
    </p:custDataLst>
  </p:cSld>
  <p:clrMapOvr>
    <a:masterClrMapping/>
  </p:clrMapOvr>
  <p:transition advTm="6942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par>
                    <p:cTn id="7" fill="hold">
                      <p:stCondLst>
                        <p:cond delay="indefinite"/>
                      </p:stCondLst>
                      <p:childTnLst>
                        <p:par>
                          <p:cTn id="8" fill="hold">
                            <p:stCondLst>
                              <p:cond delay="0"/>
                            </p:stCondLst>
                            <p:childTnLst>
                              <p:par>
                                <p:cTn id="9" presetID="4" presetClass="entr" presetSubtype="32" fill="hold" nodeType="clickEffect">
                                  <p:stCondLst>
                                    <p:cond delay="0"/>
                                  </p:stCondLst>
                                  <p:childTnLst>
                                    <p:set>
                                      <p:cBhvr>
                                        <p:cTn id="10" dur="1" fill="hold">
                                          <p:stCondLst>
                                            <p:cond delay="0"/>
                                          </p:stCondLst>
                                        </p:cTn>
                                        <p:tgtEl>
                                          <p:spTgt spid="4112"/>
                                        </p:tgtEl>
                                        <p:attrNameLst>
                                          <p:attrName>style.visibility</p:attrName>
                                        </p:attrNameLst>
                                      </p:cBhvr>
                                      <p:to>
                                        <p:strVal val="visible"/>
                                      </p:to>
                                    </p:set>
                                    <p:animEffect transition="in" filter="box(out)">
                                      <p:cBhvr>
                                        <p:cTn id="11" dur="500"/>
                                        <p:tgtEl>
                                          <p:spTgt spid="4112"/>
                                        </p:tgtEl>
                                      </p:cBhvr>
                                    </p:animEffect>
                                  </p:childTnLst>
                                </p:cTn>
                              </p:par>
                              <p:par>
                                <p:cTn id="12" presetID="4" presetClass="entr" presetSubtype="32" fill="hold" grpId="1"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box(out)">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15" fill="hold" display="0">
                  <p:stCondLst>
                    <p:cond delay="indefinite"/>
                  </p:stCondLst>
                  <p:endCondLst>
                    <p:cond evt="onPrev" delay="0">
                      <p:tgtEl>
                        <p:sldTgt/>
                      </p:tgtEl>
                    </p:cond>
                    <p:cond evt="onStopAudio" delay="0">
                      <p:tgtEl>
                        <p:sldTgt/>
                      </p:tgtEl>
                    </p:cond>
                  </p:endCondLst>
                </p:cTn>
                <p:tgtEl>
                  <p:spTgt spid="27"/>
                </p:tgtEl>
              </p:cMediaNode>
            </p:audio>
          </p:childTnLst>
        </p:cTn>
      </p:par>
    </p:tnLst>
    <p:bldLst>
      <p:bldP spid="11"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20072" y="2780928"/>
            <a:ext cx="3312368" cy="3456384"/>
          </a:xfrm>
        </p:spPr>
        <p:txBody>
          <a:bodyPr>
            <a:normAutofit/>
          </a:bodyPr>
          <a:lstStyle/>
          <a:p>
            <a:pPr>
              <a:buNone/>
            </a:pPr>
            <a:endParaRPr lang="en-US" sz="1400" dirty="0" smtClean="0"/>
          </a:p>
          <a:p>
            <a:r>
              <a:rPr lang="en-US" sz="1400" dirty="0" smtClean="0"/>
              <a:t>Categorized movie runtime in different runtime levels as above. </a:t>
            </a:r>
          </a:p>
          <a:p>
            <a:pPr>
              <a:buNone/>
            </a:pPr>
            <a:endParaRPr lang="en-US" sz="1400" dirty="0" smtClean="0"/>
          </a:p>
          <a:p>
            <a:r>
              <a:rPr lang="en-US" sz="1400" dirty="0" smtClean="0"/>
              <a:t>It was observed that movies having Long Runtimes gets higher Revenue also they are more popular.</a:t>
            </a:r>
          </a:p>
          <a:p>
            <a:endParaRPr lang="en-US" sz="1400" dirty="0" smtClean="0"/>
          </a:p>
          <a:p>
            <a:r>
              <a:rPr lang="en-US" sz="1400" dirty="0" smtClean="0"/>
              <a:t>As the Runtime increases there is no impact on </a:t>
            </a:r>
            <a:r>
              <a:rPr lang="en-US" sz="1400" dirty="0" err="1" smtClean="0"/>
              <a:t>Metascore</a:t>
            </a:r>
            <a:r>
              <a:rPr lang="en-US" sz="1400" dirty="0" smtClean="0"/>
              <a:t> and user Ratings.</a:t>
            </a:r>
          </a:p>
          <a:p>
            <a:endParaRPr lang="en-US" sz="1400" dirty="0" smtClean="0"/>
          </a:p>
          <a:p>
            <a:pPr>
              <a:buNone/>
            </a:pPr>
            <a:endParaRPr lang="en-US" sz="2000" dirty="0" smtClean="0"/>
          </a:p>
          <a:p>
            <a:endParaRPr lang="en-US" dirty="0" smtClean="0"/>
          </a:p>
          <a:p>
            <a:endParaRPr lang="en-US" dirty="0"/>
          </a:p>
        </p:txBody>
      </p:sp>
      <p:pic>
        <p:nvPicPr>
          <p:cNvPr id="19460" name="Picture 4"/>
          <p:cNvPicPr>
            <a:picLocks noChangeAspect="1" noChangeArrowheads="1"/>
          </p:cNvPicPr>
          <p:nvPr/>
        </p:nvPicPr>
        <p:blipFill>
          <a:blip r:embed="rId3" cstate="print"/>
          <a:srcRect/>
          <a:stretch>
            <a:fillRect/>
          </a:stretch>
        </p:blipFill>
        <p:spPr bwMode="auto">
          <a:xfrm>
            <a:off x="467544" y="836712"/>
            <a:ext cx="4896544" cy="4995299"/>
          </a:xfrm>
          <a:prstGeom prst="rect">
            <a:avLst/>
          </a:prstGeom>
          <a:noFill/>
          <a:ln w="9525">
            <a:noFill/>
            <a:miter lim="800000"/>
            <a:headEnd/>
            <a:tailEnd/>
          </a:ln>
        </p:spPr>
      </p:pic>
      <p:sp>
        <p:nvSpPr>
          <p:cNvPr id="6" name="Title 1"/>
          <p:cNvSpPr txBox="1">
            <a:spLocks/>
          </p:cNvSpPr>
          <p:nvPr/>
        </p:nvSpPr>
        <p:spPr>
          <a:xfrm>
            <a:off x="492576" y="404664"/>
            <a:ext cx="8183880" cy="445800"/>
          </a:xfrm>
          <a:prstGeom prst="rect">
            <a:avLst/>
          </a:prstGeom>
        </p:spPr>
        <p:txBody>
          <a:bodyPr vert="horz" anchor="b">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chemeClr val="accent1">
                    <a:tint val="88000"/>
                    <a:satMod val="150000"/>
                  </a:schemeClr>
                </a:solidFill>
                <a:effectLst>
                  <a:outerShdw blurRad="53975" dist="22860" dir="5400000" algn="tl" rotWithShape="0">
                    <a:srgbClr val="000000">
                      <a:alpha val="55000"/>
                    </a:srgbClr>
                  </a:outerShdw>
                </a:effectLst>
                <a:uLnTx/>
                <a:uFillTx/>
                <a:latin typeface="+mj-lt"/>
                <a:ea typeface="+mj-ea"/>
                <a:cs typeface="+mj-cs"/>
              </a:rPr>
              <a:t>Does Movie's Runtime Length</a:t>
            </a:r>
            <a:r>
              <a:rPr kumimoji="0" lang="en-US" sz="2800" b="1" i="0" u="none" strike="noStrike" kern="1200" cap="none" spc="0" normalizeH="0" noProof="0" dirty="0" smtClean="0">
                <a:ln>
                  <a:noFill/>
                </a:ln>
                <a:solidFill>
                  <a:schemeClr val="accent1">
                    <a:tint val="88000"/>
                    <a:satMod val="150000"/>
                  </a:schemeClr>
                </a:solidFill>
                <a:effectLst>
                  <a:outerShdw blurRad="53975" dist="22860" dir="5400000" algn="tl" rotWithShape="0">
                    <a:srgbClr val="000000">
                      <a:alpha val="55000"/>
                    </a:srgbClr>
                  </a:outerShdw>
                </a:effectLst>
                <a:uLnTx/>
                <a:uFillTx/>
                <a:latin typeface="+mj-lt"/>
                <a:ea typeface="+mj-ea"/>
                <a:cs typeface="+mj-cs"/>
              </a:rPr>
              <a:t> </a:t>
            </a:r>
            <a:r>
              <a:rPr kumimoji="0" lang="en-US" sz="2800" b="1" i="0" u="none" strike="noStrike" kern="1200" cap="none" spc="0" normalizeH="0" baseline="0" noProof="0" dirty="0" smtClean="0">
                <a:ln>
                  <a:noFill/>
                </a:ln>
                <a:solidFill>
                  <a:schemeClr val="accent1">
                    <a:tint val="88000"/>
                    <a:satMod val="150000"/>
                  </a:schemeClr>
                </a:solidFill>
                <a:effectLst>
                  <a:outerShdw blurRad="53975" dist="22860" dir="5400000" algn="tl" rotWithShape="0">
                    <a:srgbClr val="000000">
                      <a:alpha val="55000"/>
                    </a:srgbClr>
                  </a:outerShdw>
                </a:effectLst>
                <a:uLnTx/>
                <a:uFillTx/>
                <a:latin typeface="+mj-lt"/>
                <a:ea typeface="+mj-ea"/>
                <a:cs typeface="+mj-cs"/>
              </a:rPr>
              <a:t>impacts? </a:t>
            </a:r>
            <a:endParaRPr kumimoji="0" lang="en-US" sz="2800" b="1" i="0" u="none" strike="noStrike" kern="1200" cap="none" spc="0" normalizeH="0" baseline="0" noProof="0" dirty="0">
              <a:ln>
                <a:noFill/>
              </a:ln>
              <a:solidFill>
                <a:schemeClr val="accent1">
                  <a:tint val="88000"/>
                  <a:satMod val="150000"/>
                </a:schemeClr>
              </a:solidFill>
              <a:effectLst>
                <a:outerShdw blurRad="53975" dist="22860" dir="5400000" algn="tl" rotWithShape="0">
                  <a:srgbClr val="000000">
                    <a:alpha val="55000"/>
                  </a:srgbClr>
                </a:outerShdw>
              </a:effectLst>
              <a:uLnTx/>
              <a:uFillTx/>
              <a:latin typeface="+mj-lt"/>
              <a:ea typeface="+mj-ea"/>
              <a:cs typeface="+mj-cs"/>
            </a:endParaRPr>
          </a:p>
        </p:txBody>
      </p:sp>
      <p:graphicFrame>
        <p:nvGraphicFramePr>
          <p:cNvPr id="7" name="Table 6"/>
          <p:cNvGraphicFramePr>
            <a:graphicFrameLocks noGrp="1"/>
          </p:cNvGraphicFramePr>
          <p:nvPr/>
        </p:nvGraphicFramePr>
        <p:xfrm>
          <a:off x="5436096" y="836712"/>
          <a:ext cx="3168352" cy="1944215"/>
        </p:xfrm>
        <a:graphic>
          <a:graphicData uri="http://schemas.openxmlformats.org/drawingml/2006/table">
            <a:tbl>
              <a:tblPr/>
              <a:tblGrid>
                <a:gridCol w="1584176"/>
                <a:gridCol w="1584176"/>
              </a:tblGrid>
              <a:tr h="388843">
                <a:tc>
                  <a:txBody>
                    <a:bodyPr/>
                    <a:lstStyle/>
                    <a:p>
                      <a:pPr algn="ctr" fontAlgn="ctr"/>
                      <a:r>
                        <a:rPr lang="en-US" sz="1100" b="1" i="0" u="none" strike="noStrike" dirty="0">
                          <a:solidFill>
                            <a:srgbClr val="000000"/>
                          </a:solidFill>
                          <a:latin typeface="Calibri"/>
                        </a:rPr>
                        <a:t>Runtime (in Minutes)</a:t>
                      </a:r>
                    </a:p>
                  </a:txBody>
                  <a:tcPr marL="9525" marR="9525" marT="9525"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D8D8D8"/>
                    </a:solidFill>
                  </a:tcPr>
                </a:tc>
                <a:tc>
                  <a:txBody>
                    <a:bodyPr/>
                    <a:lstStyle/>
                    <a:p>
                      <a:pPr algn="ctr" fontAlgn="ctr"/>
                      <a:r>
                        <a:rPr lang="en-US" sz="1100" b="1" i="0" u="none" strike="noStrike">
                          <a:solidFill>
                            <a:srgbClr val="000000"/>
                          </a:solidFill>
                          <a:latin typeface="Calibri"/>
                        </a:rPr>
                        <a:t>Runtime Bin</a:t>
                      </a:r>
                    </a:p>
                  </a:txBody>
                  <a:tcPr marL="9525" marR="9525" marT="9525"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8D8D8"/>
                    </a:solidFill>
                  </a:tcPr>
                </a:tc>
              </a:tr>
              <a:tr h="388843">
                <a:tc>
                  <a:txBody>
                    <a:bodyPr/>
                    <a:lstStyle/>
                    <a:p>
                      <a:pPr algn="ctr" fontAlgn="ctr"/>
                      <a:r>
                        <a:rPr lang="en-US" sz="1100" b="0" i="0" u="none" strike="noStrike">
                          <a:solidFill>
                            <a:srgbClr val="000000"/>
                          </a:solidFill>
                          <a:latin typeface="Calibri"/>
                        </a:rPr>
                        <a:t>79-100</a:t>
                      </a:r>
                    </a:p>
                  </a:txBody>
                  <a:tcPr marL="9525" marR="9525" marT="9525"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100" b="0" i="0" u="none" strike="noStrike" dirty="0">
                          <a:solidFill>
                            <a:srgbClr val="000000"/>
                          </a:solidFill>
                          <a:latin typeface="Calibri"/>
                        </a:rPr>
                        <a:t>Short</a:t>
                      </a:r>
                    </a:p>
                  </a:txBody>
                  <a:tcPr marL="9525" marR="9525" marT="9525" marB="0" anchor="ctr">
                    <a:lnL>
                      <a:noFill/>
                    </a:lnL>
                    <a:lnR w="12700" cap="flat" cmpd="sng" algn="ctr">
                      <a:solidFill>
                        <a:srgbClr val="000000"/>
                      </a:solidFill>
                      <a:prstDash val="solid"/>
                      <a:round/>
                      <a:headEnd type="none" w="med" len="med"/>
                      <a:tailEnd type="none" w="med" len="med"/>
                    </a:lnR>
                    <a:lnT>
                      <a:noFill/>
                    </a:lnT>
                    <a:lnB>
                      <a:noFill/>
                    </a:lnB>
                  </a:tcPr>
                </a:tc>
              </a:tr>
              <a:tr h="388843">
                <a:tc>
                  <a:txBody>
                    <a:bodyPr/>
                    <a:lstStyle/>
                    <a:p>
                      <a:pPr algn="ctr" fontAlgn="ctr"/>
                      <a:r>
                        <a:rPr lang="en-US" sz="1100" b="0" i="0" u="none" strike="noStrike">
                          <a:solidFill>
                            <a:srgbClr val="000000"/>
                          </a:solidFill>
                          <a:latin typeface="Calibri"/>
                        </a:rPr>
                        <a:t>100-111</a:t>
                      </a:r>
                    </a:p>
                  </a:txBody>
                  <a:tcPr marL="9525" marR="9525" marT="9525" marB="0" anchor="ctr">
                    <a:lnL w="1270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algn="ctr" fontAlgn="ctr"/>
                      <a:r>
                        <a:rPr lang="en-US" sz="1100" b="0" i="0" u="none" strike="noStrike">
                          <a:solidFill>
                            <a:srgbClr val="000000"/>
                          </a:solidFill>
                          <a:latin typeface="Calibri"/>
                        </a:rPr>
                        <a:t>Medium</a:t>
                      </a:r>
                    </a:p>
                  </a:txBody>
                  <a:tcPr marL="9525" marR="9525" marT="9525" marB="0" anchor="ctr">
                    <a:lnL>
                      <a:noFill/>
                    </a:lnL>
                    <a:lnR w="12700" cap="flat" cmpd="sng" algn="ctr">
                      <a:solidFill>
                        <a:srgbClr val="000000"/>
                      </a:solidFill>
                      <a:prstDash val="solid"/>
                      <a:round/>
                      <a:headEnd type="none" w="med" len="med"/>
                      <a:tailEnd type="none" w="med" len="med"/>
                    </a:lnR>
                    <a:lnT>
                      <a:noFill/>
                    </a:lnT>
                    <a:lnB>
                      <a:noFill/>
                    </a:lnB>
                    <a:solidFill>
                      <a:srgbClr val="F2F2F2"/>
                    </a:solidFill>
                  </a:tcPr>
                </a:tc>
              </a:tr>
              <a:tr h="388843">
                <a:tc>
                  <a:txBody>
                    <a:bodyPr/>
                    <a:lstStyle/>
                    <a:p>
                      <a:pPr algn="ctr" fontAlgn="ctr"/>
                      <a:r>
                        <a:rPr lang="en-US" sz="1100" b="0" i="0" u="none" strike="noStrike">
                          <a:solidFill>
                            <a:srgbClr val="000000"/>
                          </a:solidFill>
                          <a:latin typeface="Calibri"/>
                        </a:rPr>
                        <a:t>111-123</a:t>
                      </a:r>
                    </a:p>
                  </a:txBody>
                  <a:tcPr marL="9525" marR="9525" marT="9525"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100" b="0" i="0" u="none" strike="noStrike" dirty="0" err="1">
                          <a:solidFill>
                            <a:srgbClr val="000000"/>
                          </a:solidFill>
                          <a:latin typeface="Calibri"/>
                        </a:rPr>
                        <a:t>Moderatly</a:t>
                      </a:r>
                      <a:r>
                        <a:rPr lang="en-US" sz="1100" b="0" i="0" u="none" strike="noStrike" dirty="0">
                          <a:solidFill>
                            <a:srgbClr val="000000"/>
                          </a:solidFill>
                          <a:latin typeface="Calibri"/>
                        </a:rPr>
                        <a:t> Long</a:t>
                      </a:r>
                    </a:p>
                  </a:txBody>
                  <a:tcPr marL="9525" marR="9525" marT="9525" marB="0" anchor="ctr">
                    <a:lnL>
                      <a:noFill/>
                    </a:lnL>
                    <a:lnR w="12700" cap="flat" cmpd="sng" algn="ctr">
                      <a:solidFill>
                        <a:srgbClr val="000000"/>
                      </a:solidFill>
                      <a:prstDash val="solid"/>
                      <a:round/>
                      <a:headEnd type="none" w="med" len="med"/>
                      <a:tailEnd type="none" w="med" len="med"/>
                    </a:lnR>
                    <a:lnT>
                      <a:noFill/>
                    </a:lnT>
                    <a:lnB>
                      <a:noFill/>
                    </a:lnB>
                  </a:tcPr>
                </a:tc>
              </a:tr>
              <a:tr h="388843">
                <a:tc>
                  <a:txBody>
                    <a:bodyPr/>
                    <a:lstStyle/>
                    <a:p>
                      <a:pPr algn="ctr" fontAlgn="ctr"/>
                      <a:r>
                        <a:rPr lang="en-US" sz="1100" b="0" i="0" u="none" strike="noStrike">
                          <a:solidFill>
                            <a:srgbClr val="000000"/>
                          </a:solidFill>
                          <a:latin typeface="Calibri"/>
                        </a:rPr>
                        <a:t>123-179</a:t>
                      </a:r>
                    </a:p>
                  </a:txBody>
                  <a:tcPr marL="9525" marR="9525" marT="9525"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0" i="0" u="none" strike="noStrike" dirty="0">
                          <a:solidFill>
                            <a:srgbClr val="000000"/>
                          </a:solidFill>
                          <a:latin typeface="Calibri"/>
                        </a:rPr>
                        <a:t>Long</a:t>
                      </a:r>
                    </a:p>
                  </a:txBody>
                  <a:tcPr marL="9525" marR="9525" marT="9525"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2F2F2"/>
                    </a:solidFill>
                  </a:tcPr>
                </a:tc>
              </a:tr>
            </a:tbl>
          </a:graphicData>
        </a:graphic>
      </p:graphicFrame>
      <p:pic>
        <p:nvPicPr>
          <p:cNvPr id="20" name="~PP3952.WAV">
            <a:hlinkClick r:id="" action="ppaction://media"/>
          </p:cNvPr>
          <p:cNvPicPr>
            <a:picLocks noRot="1" noChangeAspect="1"/>
          </p:cNvPicPr>
          <p:nvPr>
            <a:wavAudioFile r:embed="rId1" name="~PP3952.WAV"/>
          </p:nvPr>
        </p:nvPicPr>
        <p:blipFill>
          <a:blip r:embed="rId4" cstate="print"/>
          <a:stretch>
            <a:fillRect/>
          </a:stretch>
        </p:blipFill>
        <p:spPr>
          <a:xfrm>
            <a:off x="8632825" y="6346825"/>
            <a:ext cx="304800" cy="304800"/>
          </a:xfrm>
          <a:prstGeom prst="rect">
            <a:avLst/>
          </a:prstGeom>
        </p:spPr>
      </p:pic>
    </p:spTree>
  </p:cSld>
  <p:clrMapOvr>
    <a:masterClrMapping/>
  </p:clrMapOvr>
  <p:transition advTm="2262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04664"/>
            <a:ext cx="8183880" cy="589816"/>
          </a:xfrm>
        </p:spPr>
        <p:txBody>
          <a:bodyPr>
            <a:normAutofit fontScale="90000"/>
          </a:bodyPr>
          <a:lstStyle/>
          <a:p>
            <a:r>
              <a:rPr lang="en-US" dirty="0" smtClean="0"/>
              <a:t>Who were the best directors?</a:t>
            </a:r>
            <a:endParaRPr lang="en-US" dirty="0"/>
          </a:p>
        </p:txBody>
      </p:sp>
      <p:sp>
        <p:nvSpPr>
          <p:cNvPr id="3" name="Content Placeholder 2"/>
          <p:cNvSpPr>
            <a:spLocks noGrp="1"/>
          </p:cNvSpPr>
          <p:nvPr>
            <p:ph idx="1"/>
          </p:nvPr>
        </p:nvSpPr>
        <p:spPr>
          <a:xfrm>
            <a:off x="502920" y="4437112"/>
            <a:ext cx="8183880" cy="1440160"/>
          </a:xfrm>
        </p:spPr>
        <p:txBody>
          <a:bodyPr>
            <a:normAutofit fontScale="25000" lnSpcReduction="20000"/>
          </a:bodyPr>
          <a:lstStyle/>
          <a:p>
            <a:r>
              <a:rPr lang="en-US" sz="4400" dirty="0" smtClean="0"/>
              <a:t>Director with highest movie made in last 10 years is Ridley Scott, so he has good experience. </a:t>
            </a:r>
          </a:p>
          <a:p>
            <a:r>
              <a:rPr lang="en-US" sz="4400" dirty="0" smtClean="0"/>
              <a:t>There is no direct relation b/w directors producing more number of movies </a:t>
            </a:r>
            <a:r>
              <a:rPr lang="en-US" sz="4400" dirty="0" err="1" smtClean="0"/>
              <a:t>vs</a:t>
            </a:r>
            <a:r>
              <a:rPr lang="en-US" sz="4400" dirty="0" smtClean="0"/>
              <a:t> their revenue earnings.</a:t>
            </a:r>
          </a:p>
          <a:p>
            <a:pPr>
              <a:buNone/>
            </a:pPr>
            <a:endParaRPr lang="en-US" sz="4400" dirty="0" smtClean="0"/>
          </a:p>
          <a:p>
            <a:r>
              <a:rPr lang="en-US" sz="4400" dirty="0" smtClean="0"/>
              <a:t>James Cameron has lead to the highest revenue followed Colin </a:t>
            </a:r>
            <a:r>
              <a:rPr lang="en-US" sz="4400" dirty="0" err="1" smtClean="0"/>
              <a:t>Trevorrow</a:t>
            </a:r>
            <a:r>
              <a:rPr lang="en-US" sz="4400" dirty="0" smtClean="0"/>
              <a:t>. </a:t>
            </a:r>
          </a:p>
          <a:p>
            <a:r>
              <a:rPr lang="en-US" sz="4400" dirty="0" smtClean="0"/>
              <a:t>User ratings and votes score stand in equilibrium for top rated director with Christopher Nolan being most popular. Followed by James Cameron carrying good votes and popularity among audience.</a:t>
            </a:r>
          </a:p>
          <a:p>
            <a:r>
              <a:rPr lang="en-US" sz="4400" dirty="0" smtClean="0"/>
              <a:t>Revenue collection  will need to consider the country in which the movie was released due the currency rates.</a:t>
            </a:r>
          </a:p>
          <a:p>
            <a:endParaRPr lang="en-US" dirty="0" smtClean="0"/>
          </a:p>
        </p:txBody>
      </p:sp>
      <p:sp>
        <p:nvSpPr>
          <p:cNvPr id="24580" name="AutoShape 4" descr="data:image/png;base64,iVBORw0KGgoAAAANSUhEUgAAAe4AAAG6CAYAAADOCKW3AAAABHNCSVQICAgIfAhkiAAAAAlwSFlzAAALEgAACxIB0t1+/AAAADl0RVh0U29mdHdhcmUAbWF0cGxvdGxpYiB2ZXJzaW9uIDMuMC4zLCBodHRwOi8vbWF0cGxvdGxpYi5vcmcvnQurowAAIABJREFUeJzs3XlcTfnjBvDnVkoRiQxjjVEythkG2RljHSGSLQ3NjLWyjJEtS2gWazUmZiyDrNmGLDOTMVnGCIOMtcguhVKk5XZ+f/h2f1LdWzNO53zyvF8vr1fd7j3n6aiee875nM/RSJIkgYiIiIRgpHQAIiIiKjgWNxERkUBY3ERERAJhcRMREQmExU1ERCQQFjcREZFAWNykCrdv34a9vT2GDBmS62s+Pj6wt7fHo0eP/tWyly5dip07d/7XiDqnT5+Gh4cHevXqhZ49e+Lzzz/HlStXXtvyXzV8+PA8v/eUlBQMGDAAPXr0wC+//CLb+gvDzc0N+/fvN/i8wMBAtGjRAr169UKvXr3g5OSEjh07wt/fH//lCtVz587B19cXABAVFQUvL69/vSx9AgMDMWfOnNe+3O3bt2PEiBGvfblUvJgoHYAom5mZGa5fv447d+6gSpUqAIBnz57h9OnT/2m53t7eryMeACAyMhKTJk1CUFAQ6tevDwD4+eef4ebmhn379sHa2vq1rSvb0aNH83z84sWLePjwIX799dfXvs6i0L17d13JAkBSUhKcnJzQunVrtGnT5l8tMzo6GnFxcQCABg0aICAg4LVkJVITFjephrGxMbp164bdu3dj5MiRAIBffvkFH374IVatWqV73ubNm7Fu3ToYGRmhQoUKmDFjBipUqIB27drhwIEDsLGxAQC4uLhg7Nix2LdvH+rUqQMPDw/ExMRg3rx5SExMhFarhZubG/r164enT59iypQpuHHjBoyMjPDuu+9izpw5MDLKeVAqICAAo0eP1pU2ADg5OcHMzAxarTbffLa2tvDx8dHlAJDj844dO6JPnz74888/ce/ePfTq1Qvjxo3DlClTAADu7u5YsWIFKleuDAC4du0apk6diri4OPTq1QubN2/GkSNHEBQUhKysLJQqVQpTpkxBw4YNERgYiDNnzuDBgwewt7fHggULcnxPp0+fxoIFC5CamgojIyOMHTsWHTp0wLNnzzBr1izcuHEDiYmJKFWqFBYsWIBatWohPj4eM2fOxLVr12BkZIQBAwZg6NChAIDw8HCsXLkSCQkJcHR0xNy5c3Ntx7wkJCTg+fPnKFu2LADA3t4ef/75p+7NUPbnV69exeLFi1GtWjVcvXoVmZmZmD17Nt5++20EBAQgOTkZU6ZMQe/eveHn54c9e/bAx8cHJUuWxJUrV/Dw4UN07NgRVlZW+P333xEfH4+5c+fC0dER6enpWLBgASIjI6HValGvXj1Mnz4dpUuXzjd3XFwc5syZg3v37iEjIwM9evTAyJEjsWjRIjx9+hQzZswAAPzxxx8ICgrC1q1b893mRAUiEanArVu3pMaNG0tRUVFS165ddY+7u7tLly9fluzs7KSHDx9Kx44dkzp16iQ9fPhQkiRJ2rZtm9StWzcpKytL+vLLL6Uff/xRkiRJio6Oltq3by9ptVpp8uTJ0o8//ihlZGRI3bt3l86fPy9JkiQ9efJE6tatm/T3339LO3bskIYPHy5JkiRlZmZK06ZNk2JjY3PlbNy4sXT16tV8vw99+bJzZHv58w4dOkhfffWVJEmSdP/+falBgwbSzZs3JUmSdN/7q44fPy716NFD9/22bNlS95pjx45JrVq1kpKTk6WAgACpS5cuUkZGRq5lJCYmSp07d5Zu3bqlW3fbtm2lO3fuSPv27ZP8/Px0z50xY4Y0Z84cSZIkacyYMdLXX3+t2449evSQYmNjpSFDhkijRo2SMjMzpWfPnkmtWrWSIiMjc603ICBAat68ueTk5CR99NFHUrNmzaRPPvlE2rdvn+45r37f2Z8fP35ccnBwkC5cuCBJkiStXLlSGjx4sG57f/7557m2z+TJkyUXFxcpPT1devDggWRnZyetXbtWkiRJWrNmjTRs2DBJkiQpMDBQ+uqrr6SsrCxJkiRp4cKF0syZM/PMP3v2bEmSJMnNzU0KDw+XJEmSnj9/Lrm5uUlhYWHSzZs3pebNm0tpaWmSJEmSt7e3tGXLFr3b/OX8RPnhHjepSv369WFsbIzz58+jfPnyePr0Kezs7HRfP3z4MLp3767bC3N2dsa8efNw+/ZtuLi4YPbs2fDw8MC2bdvQt2/fHHt6sbGxuHnzJqZOnap77Pnz57hw4QLatGmDxYsXw83NDS1btoS7uztq1KiRK5+RkRGysrLyza8vnyEffvghAOCtt95C+fLlkZSUhGrVqhl8HQAcP34cLVq00D3f0dER1tbWOH/+PACgcePGMDHJ/et+5swZxMfHY8yYMbrHNBoNLl++jK5du6JatWpYt24dbty4gRMnTuC9994DABw7dgyTJk0CAFhaWmLPnj2613fv3h3GxsYwNzdHzZo18fDhwzwzZx8qT09Ph5+fH6Kjo9GxY8cCfb9vv/02HBwcAAD16tXDjh07DL6mQ4cOKFGiBGxsbGBhYaE7HF+9enUkJiYCAA4dOoTk5GQcO3YMAJCRkYHy5cvnu8xnz54hMjISSUlJWLp0qe6xS5cuoXv37rC3t8fBgwfh6OiI48ePY968eTh58mS+25yoIFjcpDpOTk74+eefYW1tjV69euX4Wl6lKUkSMjMz0bRpU2RmZuLcuXPYs2cPNm/enON5Wq0WlpaW2LVrl+6xhIQEWFpawszMDL/++iv++usvHD9+HMOGDcOcOXNyFUnjxo1x9uzZHG8mAGD27Nn46KOP9ObTaDQ5Bl5lZGTkeJ6ZmZnu41efa0hWVhY0Gk2e6wUACwuLPF+n1WpRu3ZtbN26VfdYXFwcrK2tsWHDBmzZsgWDBw9Gz549YWVlpXsDYmJikmN9t27dQrly5XRfK8z3YWpqihkzZqBv37745ptvMH369FzPSU9Pz/F5yZIlC7WO7PW8LK83MllZWZg6dSratWsHAHj69CnS0tLyXWZWVhYkScKmTZtgbm4OAHj06JHu/7J///7YuXMnHj58iE6dOqFUqVJ6t/nu3bsNfh9EHFVOqtOrVy/s378fe/fuxccff5zja23atMHevXt1o6y3bdsGKysr3d6xi4sL/Pz8YG9vrzsfnM3W1hYlS5bUFfe9e/fw8ccf4/z589iwYQOmTJmC1q1bY9KkSWjdujUuXLiQK9uoUaMQFBSk25MFXowEPnDgAOzs7PTmK1eunO51cXFxOHHiRIG2h7Gxsa6A8+Po6IgjR47g1q1bAKA7V96oUSO9r2vcuDFu3LiByMhIAC8GvHXp0gVxcXE4cuQI+vTpAxcXF9ja2uLgwYO68/iOjo7Ytm0bACA5ORnu7u6IjY0t0PeTF1NTU8ycORMbNmzQbXdra2tERUUBQI49en0Ksq30ad26NUJCQpCeno6srCzMmDEDixYtyvf5pUuXRuPGjbF69WoAwJMnTzBw4ECEh4cDAD766CP8888/2LJlC/r37w9A/zYnKgjucZPqvPXWW6hduzYsLS1hZWWV42utWrXCJ598And3d2RlZcHa2hrLly/XHRLv3bs3Fi1alOcfW1NTUyxbtgzz5s3Djz/+iMzMTHh7e6NJkyZwcHDAiRMn0L17d5ibm6Ny5cpwc3PLtYymTZti7ty5mDdvHp49e4aMjAxUr14da9euRYUKFVChQoV887m5ueGLL75Aly5dULVqVbRo0aJA26Nr165wc3NDYGBgrj39bO+88w5mzpyJsWPHQqvVomTJkggODoalpaXeZVtbWyMgIADffPMN0tLSIEkSvvnmG1StWhXDhw+Hr68vQkNDAbwonOzL3nx9fTFr1iz07NkTkiRhxIgROQbs/RtNmzZFz549MWfOHGzcuBHTp0/HnDlzUKZMGbRs2VI36FCfxo0b47vvvsPYsWPz/P8zZPTo0fj666/Rp08faLVaODg4wMfHR+9rFixYAD8/P/Ts2RPp6en4+OOP4eTkBODFz1z37t1x7NgxNGzYEID+bV7QN3P0ZtNIhTkeR0RERIrioXIiIiKBsLiJiIgEwuImIiISCIubiIhIICxuIiIigajycrD4+GTZll2unAUeP34m2/JfN9HyAsxcFETLC4iXWbS8ADMXBTnz2tjov3wz2xu3x21iYqx0hEIRLS/AzEVBtLyAeJlFywswc1FQQ943rriJiIhExuImIiISCIubiIhIICxuIiIigbC4iYiIBMLiJiIiEgiLm4iISCAsbiIiIoGwuImIiAQi25SnGRkZ8PHxwZ07d2BkZAQ/Pz/Url1brtURERG9EWTb4/7jjz+QmZmJTZs2YcyYMViyZIlcqyIiInpjyFbctra20Gq1yMrKQkpKCkxMVHk/EyIiIqFoJEmS5FjwvXv3MHr0aDx79gyPHz9GcHAw3n///XyfHxgYiKCgIADA6NGj4e3tXaD11PQJey158xL7VQ/Zlk1ERPRvyFbc/v7+MDU1xcSJE3Hv3j24u7tj9+7dMDMzM/jawtzW84OFEf8lpl6RE9vKtuyCsrGxlPU2p3JgZvmJlhcQL7NoeQFmLgpy5i3obT1lO35dpkwZlChRAgBQtmxZZGZmQqvVyrU6IiKiN4Jsxf3JJ59g6tSpGDRoEDIyMjB+/HhYWFjItToiIqI3gmzFXapUKSxdulSuxRMREb2ROAELERGRQFjcREREAmFxExERCYTFTUREJBAWNxERkUBY3ERERAJhcRMREQmExU1ERCQQFjcREZFAWNxEREQCYXETEREJhMVNREQkEBY3ERGRQFjcREREAmFxExERCYTFTUREJBAWNxERkUBY3ERERAJhcRMREQmExU1ERCQQFjcREZFAWNxEREQCYXETEREJhMVNREQkEBY3ERGRQFjcREREAmFxExERCYTFTUREJBATuRa8fft27NixAwCQlpaGixcv4ujRoyhTpoxcqyQiIir2ZCtuZ2dnODs7AwBmz56Nvn37srSJiIj+I9kPlUdFRSE6Ohqurq5yr4qIiKjYk22PO9vy5csxZswYg88LDAxEUFAQAGD06NHw9vaWO5pBNjaWSkcAoJ4chcHM8hMtLyBeZtHyAsxcFJTOq5EkSZJr4U+ePMGAAQOwd+/eQr0uPj65wM/9YGFEYWMVWOTEtrItu6BsbCwLtT3UgJnlJ1peQLzMouUFmLkoyJm3oG8IZD1UHhkZiZYtW8q5CiIiojeKrMV9/fp1VK1aVc5VEBERvVFkPcf96aefyrl4IiKiNw4nYCEiIhIIi5uIiEggLG4iIiKBsLiJiIgEwuImIiISCIubiIhIICxuIiIigbC4iYiIBMLiJiIiEgiLm4iISCAsbiIiIoGwuImIiATC4iYiIhIIi5uIiEggLG4iIiKBsLiJiIgEwuImIiISCIubiIhIICxuIiIigbC4iYiIBMLiJiIiEgiLm4iISCAsbiIiIoGwuImIiATC4iYiIhIIi5uIiEggLG4iIiKBmMi58OXLl+PgwYPIyMjAwIED4eLiIufqiIiIij3Zivuvv/7C33//jY0bNyI1NRWrVq2Sa1VERERvDNmK+8iRI7Czs8OYMWOQkpKCL7/8Uq5VERERvTFkK+7Hjx/j7t27CA4Oxu3btzFq1Cjs378fGo0mz+cHBgYiKCgIADB69Gh4e3vLFa3AbGws5VnwrLKFy1Hg5SYVOkpBNfipgSzLjXKPkmW5F+s6FOr5CYV4rsOli4ULU0DfjTwoy3LHBHeUZbn/hmy/UzIRLS/AzEVB6byyFbeVlRVq1aoFU1NT1KpVC2ZmZnj06BHKly+f5/M9PT3h6ekJAIiPT0Z8fLJc0QpMrgwFLuJCUsM2Kyxmlp9a8trYWKomS0GIlhdg5qIgZ96CviGQbVR5kyZNcPjwYUiShLi4OKSmpsLKykqu1REREb0RZNvj7tChAyIjI9GvXz9IkgRfX18YGxvLtToiIqI3gqyXg3FAGhER0evFCViIiIgEwuImIiISCIubiIhIICxuIiIigbC4iYiIBMLiJiIiEgiLm4iISCAsbiIiIoGwuImIiATC4iYiIhIIi5uIiEggLG4iIiKBsLiJiIgEwuImIiISCIubiIhIICxuIiIigbC4iYiIBMLiJiIiEgiLm4iISCAsbiIiIoGwuImIiATC4iYiIhIIi5uIiEggLG4iIiKBsLiJiIgEwuImIiISiMHiTkpKyvXYnTt3ZAlDRERE+uVb3Pfu3cPdu3cxePBg3cd3797FrVu34OHhUZQZiYiI6H9M8vtCQEAA/vrrLzx48ACDBw/+/xeYmKB9+/YFWnjv3r1haWkJAKhatSr8/f3/W1oiIqI3XL7FnV2yK1aswOeff17oBaelpQEA1q1b9y+jERER0avyLe5srq6uCAkJQWJiIiRJ0j0+duxYva+7dOkSUlNTMXz4cGRmZmLChAlo3Ljxf09MRET0BjNY3OPGjYOlpSXq1KkDjUZT4AWXLFkSHh4ecHFxQWxsLD777DPs378fJiZ5rzIwMBBBQUEAgNGjR8Pb27vA65KLjY2l0hEKRbS8gHyZE2RZ6guibWc589b0CZNlubFf9ZBluZhVtlBPtynUsnMP5H0dGvzUQJblRrlHybJcALhY16HAzy3M76rDpYuFD1MA3408KMtyAWBMcMfXvkyDxZ2QkIDVq1cXesG2traoUaMGNBoNbG1tYWVlhfj4eFSuXDnP53t6esLT0xMAEB+fjPj45EKv83WTK0Oh/hgUghq2WWExs/xEywuI97sHiLedRcsLFP/MBX2TbfByMAcHB1y6dKnAK84WGhqKr776CgAQFxeHlJQU2NjI+WtDRERU/Bnc47569Sr69OmD8uXLw8zMDJIkQaPRIDw8XO/r+vXrhylTpmDgwIHQaDSYP39+vofJiYiIqGAMNmn2eefCMjU1xcKFC//Va4mIiChvBos7MjIyz8erVKny2sMQERGRfgaL+6+//tJ9nJGRgVOnTqFp06bo3bu3rMGIiIgoN4PF/epsZ4mJiRg/frxsgYiIiCh/hb47mIWFBW8yQkREpBCDe9xubm66iVckScLt27fRrl072YMRERFRbgaLO3tSFADQaDQoV64c3nnnHVlDERERUd4MHipv1qwZUlNT8fvvv+OXX35BbGxsEcQiIiKivBgs7h9++AFBQUGoXLkyqlatiuDgYHz//fdFkY2IiIheYfBQ+c8//4ytW7eiZMmSAID+/fvD2dkZo0aNkj0cERER5WRwj1uSJF1pA4CZmRmnLiUiIlKIwQZu0aIFPD090adPHwDAzp070bx5c9mDERERUW4Gi3vatGnYuHEjdu7cCUmS0KJFC7i6uhZFNiIiInqF3uLWarVIT0/HoEGDMGjQIERHR6NGjRo8VE5ERKSQfM9x37p1C926dcPhw4d1j61ZswYff/wxbt++XSThiIiIKKd8i3vevHnw9PRE586ddY/NnTsXn3/+OebPn18k4YiIiCinfIv7/v376NmzZ67H+/bti1u3bskaioiIiPKWb3FnZmYWZQ4iIiIqgHyL28HBAVu3bs31+LZt21CtWjVZQxEREVHe8h0e/uWXX2LIkCHYuXMn6tWrBzMzM0RFReHu3btYvXp1UWYkIiKi/8l3j9vGxgY7d+5Enz59kJWVhefPn6NPnz7Ys2cPqlatWpQZiYiI6H/0XpBtbm6Ofv36FVUWIiIiMsDgXOVERESkHixuIiIigRSouB88eAAAOHnyJEJCQvD8+XNZQxEREVHeDBb3zJkzsWTJEkRHR2PixIn4559/MH369KLIRkRERK8wWNxRUVGYN28e9u3bh379+mH+/Pm4fv16UWQjIiKiVxgsbq1Wi6ysLISHh6Nt27ZITU1FampqUWQjIiKiVxgs7t69e6N169aoUqUKGjVqhL59+xb4ftwPHz5Eu3btEBMT85+DEhERkYHruAFg2LBhcHd3h5HRi45fv349rK2tDS44IyMDvr6+KFmy5H9PSURERAAKsMd9584deHh4oHPnznjw4AHGjRtXoPtxf/311xgwYAAqVqz4WoISERFRAYrb19cXHh4esLCwgI2NDT7++GNMnjxZ72u2b98Oa2trtGnT5rUFJSIiogIcKn/8+DFat26NBQsWQKPRoH///ggJCdH7mm3btkGj0eDPP//ExYsXMXnyZHz//fewsbHJ9zWBgYEICgoCAIwePRre3t6F/FZePxsbS6UjFIpoeQH5MifIstQXRNvOouUFmLkoyJlXrt8/0bYxIE9mg8VdsmRJ3L9/HxqNBsCLSVhMTU31vublYndzc8OsWbP0ljYAeHp6wtPTEwAQH5+M+Phkg+HlJlcG/Vvi31PDNissZpafaHkB8X73APG2s2h5geKfuaAlb7C4fXx8MGLECNy8eRO9evVCUlISlixZUuAgRERE9PoYLO6GDRsiNDQUsbGx0Gq1qFWrlsE97petW7fuPwUkIiKi/5dvcQcGBsLT0xNTpkzJ8+v+/v6yhSIiIqK85Vvc7777LgCgWbNmRRaGiIiI9Mu3uDt27AgAuHjxIpycnFC/fv0iC0VERER5M3iOu3r16pg3bx6SkpLQs2dP9OzZE1WrVi2KbERERPQKgxOwDBkyBBs3bsTKlSthamqKMWPGYNCgQUWRjYiIiF5hsLgBIDk5GUePHsXRo0eh1WrRqlUruXMRERFRHgweKh85ciT++ecffPTRR/D29kajRo2KIhcRERHlwWBx9+/fH23btoWJicGnEhERkcwMHipv1KgRvvjiCzRv3hxNmzbFmDFjkJAg50zQRERElB+DxT1z5kw0aNAA4eHhOHjwIBo3boxp06YVRTYiIiJ6hcHivnXrFjw8PFC6dGmUKVMGn332Ge7evVsU2YiIiOgVBotbo9Hg3r17us/v3r3L891EREQKMdjA3t7ecHV1RaNGjSBJEs6ePQs/P7+iyEZERESvMFjcHTp0QKNGjXDu3DlkZWVh9uzZKF++fFFkIyIiolfkW9w7d+7M8/HDhw8DAHr37i1PIiIiIspXvsXt4+OD8uXLw9HRESVKlMj1dRY3ERFR0cu3uHfs2IG9e/fi6NGjqFu3Lrp3746WLVvCyKhAs6QSERGRDPItbgcHBzg4OGDixImIiorC3r17sWjRItSvXx89evRA8+bNizInERERoQCD0wCgQYMGaNCgAU6ePIkFCxZg9+7d+Pvvv+XORkRERK/QW9ySJCEyMhL79+9HREQEHBwc4Obmhg4dOhRVPiIiInpJvsU9c+ZMHD58GPXq1UO3bt0wadIkmJubF2U2IiIiekW+xb1582ZYWVnhwoULuHDhAhYtWpTj6+Hh4bKHIyIiopzyLW4WMxERkfrkW9xVqlQpyhxERERUALwom4iISCAsbiIiIoGwuImIiATC4iYiIhJIgWZO+ze0Wi2mT5+O69evw9jYGP7+/qhevbpcqyMiInojyLbH/fvvvwMANm3aBC8vL/j7+8u1KiIiojeGbHvcnTp1Qvv27QEAd+/eRYUKFeRaFRER0RtDtuIGABMTE0yePBm//vorAgIC9D43MDAQQUFBAIDRo0fD29tbzmgFYmNjqXSEQhEtLyBf5gRZlvqCaNtZtLwAMxcFOfPK9fsn2jYG5Mksa3EDwNdff40vvvgC/fv3R1hYGCwsLPJ8nqenJzw9PQEA8fHJiI9PljuaQXJlsJFlqfLllRMzy0+0vIB4v3uAeNtZtLxA8c9c0JKX7Rz3zp07sXz5cgCAubk5NBoNjI2N5VodERHRG0G2Pe7OnTtjypQpGDx4MDIzMzF16lSYmZnJtToiIqI3gmzFbWFhgaVLl8q1eCIiojcSJ2AhIiISCIubiIhIICxuIiIigbC4iYiIBMLiJiIiEgiLm4iISCAsbiIiIoGwuImIiATC4iYiIhIIi5uIiEggLG4iIiKBsLiJiIgEwuImIiISCIubiIhIICxuIiIigbC4iYiIBMLiJiIiEgiLm4iISCAsbiIiIoGwuImIiATC4iYiIhIIi5uIiEggLG4iIiKBsLiJiIgEwuImIiISCIubiIhIICxuIiIigZjIsdCMjAxMnToVd+7cQXp6OkaNGoUPP/xQjlURERG9UWQp7p9//hlWVlb49ttv8fjxY/Tp04fFTURE9BrIUtxdu3ZFly5ddJ8bGxvLsRoiIqI3jizFXapUKQBASkoKvLy8MG7cODlWQ0RE9MaRpbgB4N69exgzZgwGDRqEnj17Gnx+YGAggoKCAACjR4+Gt7e3XNEKzMbGUukIhSJaXkC+zAmyLPUF0bazaHkBZi4KcuaV6/dPtG0MyJNZluJOSEjA8OHD4evrC0dHxwK9xtPTE56engCA+PhkxMcnyxGtUOTKYCPLUuXLKydmlp9oeQHxfvcA8bazaHmB4p+5oCUvy+VgwcHBePLkCZYtWwY3Nze4ubnh+fPncqyKiIjojSLLHvf06dMxffp0ORZNRET0RuMELERERAJhcRMREQmExU1ERCQQFjcREZFAWNxEREQCYXETEREJhMVNREQkEBY3ERGRQFjcREREAmFxExERCYTFTUREJBAWNxERkUBY3ERERAJhcRMREQmExU1ERCQQFjcREZFAWNxEREQCYXETEREJhMVNREQkEBY3ERGRQFjcREREAmFxExERCYTFTUREJBAWNxERkUBY3ERERAJhcRMREQmExU1ERCQQFjcREZFAZC3us2fPws3NTc5VEBERvVFM5FrwDz/8gJ9//hnm5uZyrYKIiOiNI9sed/Xq1REYGCjX4omIiN5Isu1xd+nSBbdv3y7w8wMDAxEUFAQAGD16NLy9veWKVmA2NpZKRygU0fIC8mVOkGWpL4i2nUXLCzBzUZAzr1y/f6JtY0CezLIVd2F5enrC09MTABAfn4z4+GSFE0G2DDayLFW+vHJiZvmJlhcQ73cPEG87i5YXKP6ZC1ryHFVOREQkEBY3ERGRQGQt7qpVq2LLli1yroKIiOiNwj1uIiIigbC4iYiIBMLiJiIiEgiLm4iISCAsbiIiIoGwuImCDk6hAAAgAElEQVSIiATC4iYiIhIIi5uIiEggLG4iIiKBsLiJiIgEwuImIiISCIubiIhIICxuIiIigbC4iYiIBMLiJiIiEgiLm4iISCAsbiIiIoGwuImIiATC4iYiIhIIi5uIiEggLG4iIiKBsLiJiIgEwuImIiISCIubiIhIICxuIiIigbC4iYiIBMLiJiIiEgiLm4iISCAmci04KysLs2bNwuXLl2Fqaoq5c+eiRo0acq2OiIjojSDbHvdvv/2G9PR0bN68GRMnTsRXX30l16qIiIjeGLIV96lTp9CmTRsAQOPGjXH+/Hm5VkVERPTmkGQydepU6dChQ7rP27VrJ2VkZOT7/ICAAMnOzk6ys7OTAgIC5Iol67LlIFpeSWLmoiBaXkkSL7NoeSWJmYuCGvJqJEmS5HhD4O/vj0aNGqF79+4AgLZt2yIiIkKOVRWKvb09Ll++rHSMAhMtL8DMRUG0vIB4mUXLCzBzUVBDXtkOlb///vu6oj5z5gzs7OzkWhUREdEbQ7ZR5R999BGOHj2KAQMGQJIkzJ8/X65VERERvTGMZ82aNUuOBWs0GnTo0AH9+vWDi4sLrK2t5VjNv9K8eXOlIxSKaHkBZi4KouUFxMssWl6AmYuC0nllO8dNRERErx9nTiMiIhIIi5uIiEggLG4iIiKBsLiJiIgEwuImIiISSLEv7qioqByfnzhxQqEkBcd53am4uXfvntIRCuTatWtKRyj27t69m+PfgwcPkJGRoXQsvfz9/ZWOkINsE7Ao7eTJk4iOjsaaNWswbNgwAIBWq8WGDRuwZ88ehdPpt3LlSty5cwdOTk5wcnJCmTJllI6k18WLF7F582akpaXpHlPbD/qrHjx4gCdPnsDY2Bg//PAD3Nzc4ODgoHQsvUTbzmvXrkXJkiXx5MkTbN++HW3atMGUKVOUjqXXtGnTsHHjRqVjFIpoPxcjRoxAXFwcbG1tERsbC3Nzc2RmZmLSpEno1auX0vHyFBMTgydPnqjmb3GxLe4yZcogISEB6enpiI+PB/BiUphJkyYpnMywxYsXIykpCXv27IG3tzesra3Rv39/xS/6z4+Pjw+GDBmCSpUqKR2lwCZPnowRI0Zgw4YN6NKlC+bPn49169YpHUsv0bZzWFgY1q1bh08//RRhYWFwd3dXOpJBFhYWmD9/PmxtbWFk9OKApKurq8Kp9BPt56Jq1ar46aefYG1tjaSkJEyfPh1+fn747LPPVF3czZs3h7W1NTQaDQDgyJEjiuUptsVtZ2cHOzs7VK1aFb1799Y9vnfvXgVTFVxCQgLu3r2Lx48fo3bt2ti/fz927typynfSFSpUgIuLi9IxCiUzMxMffPABgoOD0aNHD2zYsEHpSAaJtp01Gg3i4+NRoUIFaDQaJCUlKR3JoPfeew8A8PDhQ4WTFJxoPxcPHz7UzaRZtmxZJCQkwMrKSvdGSY1+//13pSPkUGyL+/fff8fp06cRFhamO2+VlZWF8PBw3R3L1MrFxQUlS5aEi4sLvL29YWpqCgDw8PBQOFneqlSpghUrVsDBwUH3brR169YKp9IvIyMD/v7+aNq0KY4fPw6tVqt0JINE287NmzfHkCFDsHDhQsyfPx+dO3dWOpJBY8eOxbFjx3D79m00bNgQtra2SkcySLSfi3r16mHChAlo3Lgxzpw5AwcHB+zduxfly5dXOlq+rl69ipkzZyI5ORk9e/ZEnTp10KFDB8XyFNspT+/du4fjx49jxYoV+PzzzwG82AOwt7dX/bnM2NhY1KxZU+kYBZbXeUs1Hhl4WWxsLI4ePQoXFxf89ttvaNCgAapVq6Z0LL1E3M7ZMjIyUKJECaVjGLRo0SLcv38fMTExGDJkCA4fPoxFixYpHUsv0X4unjx5gsjISMTExMDOzg7t27fHtWvXULlyZZibmysdL0/u7u6YM2cOpk+fjqVLl+LTTz/F9u3bFctTbPe4K1eujD59+qBXr16IiYlBdHQ0atasqfrSBl6cT/Hz80NGRgYkSUJiYiJ2796tdKx8+fv748qVK4iOjoatra0Q27hatWowNTVFcHAwmjdvjlKlSikdyaBX/xg/ePBAoSQFs2nTplyDptR+qurUqVMICQmBm5sb+vTpI8RANX9/f1y/fh03b96Evb09KlasqHQkvUaMGIGNGzfiww8/1D1Wq1YtBRMVTI0aNaDRaGBtba3434tiW9zZQkJCsHv3bjRq1AgrV65Et27dVHvIOdt3332HGTNmYNOmTWjevDmOHTumdCS91q1bhz179qBhw4ZYtWqVENvY19cXFStWxLFjx1C/fn1MnjwZP/zwg9Kx9AoICMCGDRuQkZGB58+fo2bNmggLC1M6Vr7Wrl2LFStWoGzZskpHKTCtVou0tDRoNBpotVpVn3fNtn79evz6669ISkpCnz59cOPGDfj6+iodK19ly5bFTz/9lGMAoJoP7QMvMm/atAmpqakICwtTfHS5+n8q/6M9e/Zgw4YNuss81P6OHwDKlSunGyTj7OyM+/fvK5xIvz179iAkJESobXzz5k14e3vDzMwMHTt2RHJystKRDIqIiEBERAR69uyJvXv34q233lI6kl729vaoXLkyLC0tdf/Uzt3dHc7Ozrh69SpcXFwwaNAgpSMZFBYWhjVr1sDS0hLu7u44e/as0pH0KleuHC5duoR9+/YhLCxM1W8+s82fPx+3b99GuXLlcP78ecybN0/RPMV+j1uSJJiYvPg2S5QoIcR5thIlSiAyMhKZmZk4fPiw7nI2tRJxG2u1Wjx69AgAkJKSIsSelZWVFUxNTfH06VPUqFEDqampSkfSq0WLFujUqROqVasGSZKg0Wiwdu1apWPp1a1bN7Rs2RI3btxA1apVdaOf1Sx7mFL2wLTswaxqJdqhfQAwNzdHly5d0K5dOwAvBqt98MEHiuUp9sXdpEkTeHl5oUmTJjh16pRuT1bNZs+ejWvXrmHUqFFYunQpvLy8lI6kl4jbePz48Rg4cCDi4+Ph6uqKadOmKR3JoEqVKiE0NBTm5uZYuHAhUlJSlI6k1+bNm7FkyRIh9rT1TQyj5oFeAPDxxx9j8ODBuHv3Lj777DN06tRJ6Uh6iXZoHwC8vLyQnJwMGxsb3ZtQJYu72I4qf9mhQ4cQExODd955R/eOSQSnT59GRkaGaideeZlo2zgqKgoNGjTAo0ePUK5cOURGRqJZs2ZKx9IrKysL9+7dQ9myZbFjxw60bNkStWvXVjpWvkaNGoXvvvtOiKMZhw8fBgBs3LgR7733Ht5//31ERUUhKioKCxcuVDidYTExMbhy5QpsbW1Rt25dpePoNXDgQGzYsAFDhw7FunXr0LdvX2zbtk3pWHoNGjRIVXM9FPs97oMHDyIqKgre3t7w8PCAsbGxagdC/Pbbb5g5cybeeustdO3aFbt370aZMmVQv359VU8V+eDBA1StWhXVq1fHjz/+iIoVK6p2ZHleU+FmZWUhJCREtVPhbt68OddjpqamOHnypKqLOz09Hb169UKdOnV0h3HVWoJt2rQBAKxevRqfffYZgBdHkrJ/RtRo4cKFuu2a7eLFi9i7dy8mTJigUCrDRDu0DwBvv/027t27h8qVKysdBcAbUNyBgYH48ccfAQBLlizBZ599ptri/v7773HgwAEkJyejd+/eOHjwICwsLDBw4EClo+kl0vShIk6Fq/YxDvkZMWKE0hEK7dmzZ/jzzz/RoEED/P3336q++YUIl1DlRaRD+9ldkZ6ejv3798PKykr3NU55KiMTExPdjDyWlpaqPmxnYWGB0qVLo3Tp0qhTp47uWkG1vyMVafrQ7KlwXVxccozKVvMf6LFjx+o+fvDgATIzMyFJkuqv47azs8ORI0dy5FX76Yh58+Zh6dKl8PPzQ+3atbF48WKlI+XLxsZG6Qj/ypAhQ+Do6IgrV66gVq1asLe3VzpSvl4u52fPnsHCwgJxcXGKX9FR7Iu7YcOGmDhxIho3boxz586hXr16SkfK18uHvdT8BuNVIk4f+vvvv2P16tW6UilRogQOHDigdCy9pk6dijNnziA1NRXPnz9HtWrVsGXLFqVj5cvLyws1a9bElStXYGZmptpZsV72xx9/YNasWUKMJtd3GZUajypqtVqEh4ejcuXKsLW1xerVq/HHH39g7NixqFq1qtLx9AoKCkJKSgp8fHwwb9481K9fXzcjpxKK/eA0SZIQHh6Oa9eu4Z133kHHjh2VjpSv+vXr6w7FJCYm6j5OSkrKdV9xNbl+/TqOHTsm1PShzs7OCA4Oxvfff4+uXbvip59+wrJly5SOpdeAAQOwceNG+Pr6Yvz48fD29lbtKQkAGDp0KNauXYspU6Zg3rx5GDx4sOpnItu4cSN27dqFihUrom/fvmjbtm2u88hqdvnyZYSEhGDOnDlKR8nF19cXT58+xdOnT/Ho0SO0bt0alStXxu7du1V/maCzs3OOKU4HDBiATZs2KZanWO9x//bbb+jUqROaN2+OU6dO4ezZs2jRogUsLCyUjpan8+fPKx3hX/Hz88OqVasAQPU3cMlWrlw5VKxYEU+fPkXz5s0REBCgdCSDSpUqBY1Gg2fPnsHa2lrVh/ezpaWlITU1VZdb7QYOHIiBAwfi6tWrCA4OxsyZM9G3b1+4u7srPltWfrRaLX755ReEhIQgISFBtXcKu3LlCjZt2gStVovu3bvrLnMVYQIWjUaD9PR0mJqa6qaiVlKxLe4FCxbgxo0baN++Pfz8/GBubo633noLs2bNwjfffKN0vGLF0tIS4eHhqFmzpu4Qv9rvqmRpaYnffvsNGo0GmzZt0k3GombvvvsuVq5ciYoVK2L8+PHIzMxUOpJegwcPxk8//YRWrVqhXbt2aNKkidKRDHry5AnCwsKwa9cuWFpaYtq0acjMzMTo0aOxfv16pePlEB8fj82bN2PXrl1o3LixbgCVWmWP1TE2Ns5xjjgrK0upSAU2YMAA9OzZE3Z2drh27Ro+/fRTRfMU2+L+559/dOcwDx06hD/++APm5uaqH6EtokePHmHNmjW6z0WYIWvu3Lm4efMmJk6ciFWrVmHWrFlKRzJowoQJePr0KczMzBAREYFGjRopHUmvtLQ03XnAbt26oXTp0gonMqxfv35wcnLC4sWLc1z6c+nSJQVT5a1z585wc3PDjh07ULp0acXLxJDExEQcOXIEkiQhKSkpx8dq5+Ligg8//BC3bt1CtWrVFB8DUWyL29jYGABw7tw52NnZ6QbGiHB4UTTr1q1DcnIy7ty5g2rVqil+5xx9Fi1aBG9vb5QuXVo3UNHHx0fhVAVz7tw5hIWF6e62FRERoeo3HFu2bIGTkxMACFHaAHDgwIE8z2mPHz9egTT6zZs3D6GhoXB3d0ffvn1V/7ft3Xff1R0Wr1evXo6P1e7ixYu57nSn5Ix6xbq4jxw5gh07dqBz584AgGPHjqn2PBUAuLq65vqjkT29npIDIQw5cOAAvv/+e2i1WnTt2hUajQajR49WOlae0tLSMHDgQHzzzTdC3fMceHG9/Geffabqn+GXpaeno3fv3rC1tYVGo4FGo1HtBCzZVqxYgR9++AElS5bUPabk9br6dO/eHd27d8ft27cRGhqKW7duYdy4cejVqxc6dOigdLxc1D51rD4+Pj4YMmQIKlWqpHQUAMV4VPnNmzexaNEiVKlSBePGjcPx48fx7bffYsmSJaqduODOnTv5fq1KlSpFmKRwBgwYgLVr18LDwwNr165F3759Fb3JvCGnT5/GvHnz4Orqit69e+seV/v18iNHjkRwcLDSMQrsxIkTuR5T+3XcvXr1wqZNm4S4dO1VWVlZOHToEEJDQ1V/hYRoPDw8sHLlSqVj6BTbPe7q1atjyZIlus/btGmjm9ZQrbLLOS4uDt9++y0eP36MLl26wN7eXtXFbWRkBFNTU91eldr/6L3//vvw8/ODu7s7li9frjuqER4ernQ0vbp06YLx48fnmOb05clZ1KZOnTpYvnw5YmNjUadOHUWvey2oKlWq5NjbFomRkRE6duyo6kteRVWlShWsWLECDg4OuqOiSl4rX2yLW2QzZszAsGHDsGzZMjRt2hQ+Pj6qnmijadOmmDBhAuLi4uDr64sGDRooHSlfmZmZ+O6777B3714sW7ZM0Tv8FNaGDRvw0UcfCXOofPLkyWjfvj169+6NkydPYvLkyarfE8zIyNCNHgYgxOF90UycOFG4bZqRkYHr16/j+vXrusdY3JRDWloaHB0d8f3336NWrVowMzNTOpJeEyZMQEREBOrVq4fatWur8vxaNmdnZzRs2BDbt29X9SC6vJQtW1aIvdZsaWlpGDRoEACgbt26qp+ZDoDuBiMiSUhIQIUKFZSOUWDp6em4dOmSbuwDoN7TVJmZmTAxMcHs2bOVjpJDsS/uVatWoXfv3ooP3y8MU1NTHD58GFlZWThz5oxqf6h37tyZ4/MKFSogKSkJO3fuzHHuWE3Gjx+v6jcW+pQrVw6+vr6oV6+e7g+eq6urwqlyy94rKVeuHPbt24emTZvi3Llzqp/WMnvCpuTkZCxbtgympqZC3CjF09MT1tbW6NevH9q1a6f66ZJjY2NzDF5V82mqyZMnY+HChbpBtwBUcWqt2A5OyybiFIb379/H119/jStXrqB27dqYNGmSKqcQzT7cdebMGZibm+O9995DVFQUMjMzsWLFCoXTFT9BQUG5HlPjOW43N7c8H1fz9f3ZEzYtWbIEU6ZMgbm5OWxtbXHhwgUhJmyKiYlBaGgoTp06BUdHR/Tr10+VfzNelpiYiLJly6r673FGRgZKlCihdIxcin1xZ8uewvDUqVOqn8LwVQ8ePEDFihWVjpGvV0dcDh8+XDcFKr1er94d7L333lM6UoE8evQIoaGhqj3UP2zYMN2ETS1btswxYZPa51cHgOTkZOzevRv79+9HqVKlIEkSHBwc4O3trXS0XCIjIzF79mzd5aNvv/22aqdpzZ5vHwC2bduGvn37KpzohWJ/qFykKQyzLV26FBs3bkRGRgaeP3+OmjVrqno+30ePHuHJkycoU6YMHj9+jMTERKUjFUui3R0MeDFpTEhICI4ePaqbT0GNRJ6wydvbG1evXoWTkxO+/fZb3XSizs7OqizuJUuWYP369fD09MTIkSMxcOBA1Rb3y/u1u3btYnEXFZGmMMx2+PBhREREYP78+Rg2bJjqBka8auTIkejbty9Kly6NlJQUzJ8/X+lI+erYsWOOQ3MmJibIzMyEqakp9u3bp2Ayw65du4awsLAcdwdTo/T0dISFhSEkJASmpqZISUnBb7/9purLrEScsClb//790apVq1yPq/VIgZGREaysrKDRaGBmZqbqQaJqPYxf7Iv7wIEDuHHjBq5cuQKNRoO33noLGo1GlVMYZrOysoKpqSmePn2KGjVqIDU1VelIenXp0gVdunTBw4cPYWVlpdt7UaP9+/dDkiTMnj0bAwYMQMOGDXHhwgVs2LBB6WgGiXJ3sI4dO+Ljjz/GggULULNmTXz66aeqLm0AmDZtmm7CpoEDB+Lw4cO6CZvUasqUKbqP9+zZk+Nr/v7+qr0apXr16li4cCESExOxYsUKvP3220pHyldqaipiY2ORlZWF58+fIzY2VrcXruSNlIp9cYeEhODXX39FUlISevfujZs3b8LX11fpWHpVqlQJoaGhMDc3x8KFC5GSkqJ0JL2OHj2KNWvW5JjHV62DkLJH6N+6dQsNGzYE8GKu5Jevz1SrV+8OptVqlY6Up6FDh2LPnj24c+cO+vXrp/gtEAtCxAmbsm+hu3HjRrz33nt4//33ERUVhaioKIWT6Td79mxs3boVTZo0gbm5OebOnat0pHyVLFkSM2bMAACYmZnpPlZ8oKVUzA0YMEDKysqShgwZIkmSJDk7OyucyDCtVivduXNHSk5OltauXStFR0crHUmvHj16SEePHpViYmJ0/9Ru1KhR0uLFi6Xw8HBpwYIF0qRJk5SOZFB6erqUkpIiZWRkSOHh4VJ8fLzSkfT666+/pC+++EJq1qyZ9M0330iXL19WOlKxNGzYsByff/LJJwolKZjZs2fn+FyE3z21KfZ73NL/3u2r/UL/l929excHDhzQHSLft2+fKi/7yVa5cmW0bNlS6RiFsmDBAuzYsQMRERGoXbs2xo0bp3Qkg5ydndGiRQu4uLgIMa1ls2bN0KxZMzx58gS7du3Cl19+mevaf/rvnj17hj///BMNGjTA33//rdpTKCEhIfj++++RmJiIX375Rff4y1P4UsEU+8vB1q9fj7179+Lu3buoU6cOWrRoAQ8PD6Vj6eXq6oo2bdrkmA1pwIABCibSz8fHB6ampqqfGAQAoqKi0KBBgzzv+KTkFIYFkZWVhcOHD2Pbtm14/PgxnJyc0L17d1UP7hFNXFycblQ2AISFhaFHjx4KJjIsJiYGS5cuRUxMDGrVqgVfX1/Y2NgoHStfwcHBGDlypNIxhFbs97iHDBkCR0dHXLlyBba2tqhbt67SkQwqWbKkqvewX5U9I1ZCQoLCSQzL3jPJ6/I6tRe3kZER2rZtCwAIDQ3FunXrsG3bNvTp00e1b5RE4+XlheDgYJiYmGDmzJlITk5WfXHXrl0bY8eORXR0NGxtbVVd2sCLv8lLlizBgwcP0L59e9jb26NGjRpKxxJKsd3jXrhwYb5D+SdMmFDEaQome4BUUFAQ2rdvj3fffVf3PSg5grEwDh48iJCQEFXdAi8va9asQZ8+fVC2bFmloxTYN998g/DwcDRr1gwuLi5o2LAhsrKy4OzszEPQr8m5c+fg7++PlJQUuLu7o1+/fkpHMmjt2rUICwtDw4YN8ffff6Nbt26qPqro5eWFtm3bYvv27fjiiy+waNEi1c6podbLR4vtHrda77mtz8uj3V+eWEPxEYwGJCYmYuvWrdiyZQuqV68uxB87rVaLYcOGwdbWFv3790fz5s2VjmRQzZo1c90cxcjIKM+pUNXo999/V+088S+fOnF0dMSxY8dQqVIlHDlyRPVHYrKvmTcxMUFGRgYGDBig6uJOTExEv3798PPPP+P9999X9VUHar18tNgWt9pvaJCXdevWAXhxV6WYmBjUq1cPv/32G9q1a6dwsrydP38eISEhOH36NLp164ZKlSqpfk87m4eHBzw8PHDu3DmsXLkSM2bMyDFgRo3q1q2LhQsX5riu39/fX5if9Rs3bigdIV+vnjqxtbXVPab24pYkCSYmL/6UlyhRQpVza78qJiYGwIv7Mqj5pihqvXy02BZ39qxBN2/eREZGBho0aIALFy6gVKlSuoJUq0mTJsHR0VH3A7Jv3z5V3r82+5397t27YWpqKtQtEZ8/f44DBw5g586dkCQJXl5eSkcyaPbs2RgyZIhQt3B82SeffKJ0hHz5+/sDeDF978WLF9GqVSusX78eTk5OCiczrEmTJvDy8kKTJk1w6tQp1c9fP23aNEydOhUxMTHw8vLCzJkzlY5kkKWlJZYsWaI7HVGlShVF8xTbc9zZPv/8cyxbtgwmJibQarX4/PPPVb9X6Orqis2bN+s+d3NzU+WbjbNnzyI0NBR//fUXPvroI5w5cwYhISFKxyqQzp07o0uXLujXr58wA2Pc3d3x008/KR3DIFdX11zjS8qXLw8vLy/Y29srlKpghg0bBldXV3Tt2hW7d+/Gnj17sHz5cqVjGXTo0CFcu3YNtWvXVu0ROgBISUmBsbGxbi54UTx79gw7duzA1atXUbt2bQwaNEjRGSKL7R53tvj4eN3HWq0Wjx49UjBNwV2/fh22tra4efMmsrKylI6Tp0aNGqFRo0Z49uwZwsLCcPLkSbi4uKBXr14YMmSI0vH02rt3r+7wIqDuO7Bln3+1tLREcHBwjkGLajyMu2jRolyPxcXFwc/PT7WDkLKlpqaia9euAICePXuq/iYuwIsy/OuvvxAdHY379++jUaNGsLKyUjpWLuvXr8eqVatgYmKCGTNmqH5mOuD/Lx89ffo0atSooXuT/+effyr6u1fsi7tfv37o0aMH7OzsEB0dDU9PT6UjGTR16lSMGzcODx8+RMWKFVV/kxELCwu4uLjAxcUFly9fxtatW5WOZNCyZcuwYcMGIe7Alp3L0tISN27cyHGuWI3FnddhxCpVqiA9PV2BNIVTokQJHD16FI0aNUJUVJSq593PNnXqVHzwwQdwcnLCiRMn4OPjg+DgYKVj5bJnzx7s378fKSkp+PLLL4UobtVePqrQjG1FKjk5WTp79qz08OFDpaOQSvTt21dKS0uTZs6cKcXGxuaaNlLNrly5Il2/fl3pGAWWlJQkdezYUVqyZInSUQyKjY2VRo0aJXXt2lUaO3asdOPGDaUjGZQ9nXO2gQMHKpREPzc3N93HQ4cOVTBJ4a1evVpKTExUOoZOsd3jXrZsGUaPHo0JEybkOt+mxoFewIvrGwMCAvJ8J5fXTF/074l0B7ajR49i2rRp+PXXX7Ft2zb8+OOPsLa21h3lULsyZcpg165dKF26tNJRDKpRowaWLVum+/zBgwcKpimYtLQ0xMfHw8bGBgkJCao9tfYySbChVWq7fLTYDk67dOkS6tatixMnTuR4XKPR4IMPPlAoFanF9OnT0bhxY5w7dw5ly5bFoUOHsHv3bqVj5Wn48OH46quvULFiRXTs2BGrV69G5cqV4ebmlmMQo9rNmTNH9XfmW7p0KTZu3CjEKZRsR48eha+vLywtLZGSkgI/Pz84OjoqHSuXli1bwtHREZIk4fjx4zkyqnVn6lXZl49evHhR0ctHi+0e9zvvvINffvkFZcqUQYsWLQC8mJJz7ty5qi3ul++v+6rsy1VEkH20Q83mzJmD+/fvo2vXrtixYwcWL16sdKR8aTQaVKxYEbdu3UKJEiV0A2REOP/6ssGDBysdwaDDhw8jIiIC8+fPx7Bhw1Q9vuTy5cuwt7dHq1atEBcJRvEAAA8vSURBVB4ejkePHsHa2lrpWPl6+bapar73Ql7UdvlosS3uL774AsbGxoiPj0d0dDSqVq2KadOmYejQoUpHy9f58+fx/PlzODk54b333hPucFK2999/X+kIel26dAkHDhzA48ePUalSJXTt2hU1a9ZUOla+MjMzkZmZiUOHDulOozx58kS1h/dfnZxCo9HA2tpaiLtAiXQKZe7cubh//z4++OADtGnTBq1atVI6kl7NmjVTOsK/5uTkhC5dumDWrFmquHy02B4qd3Z2xvbt25Geno6+ffuiRIkS+Pbbb1X/x+PKlSv4+eefce7cOd1IUTX8oBTE1atXUaJECVWX4L59+/DDDz9gwIABKF++PO7evYutW7fCy8sLnTp1Ujpennbu3Illy5ZBq9VizZo1SE1NxRdffIGhQ4eqcnpZNze3XI89fvwYzs7OGD58uAKJCk6kUygAkJ6ejr///hsnTpzA6dOnAQBNmzbFmDFjFE5WvGRmZqrq8tFiW9xDhw7Vze/do0cPhISEqPLaRn0iIyOxbt063L9/X5XXk748aCo0NBQrV65U/aCpgQMHYuXKlbCwsNA9lpKSglGjRqlykptsKSkpsLCwgJGRER48eICEhATUq1dP6VgFlpWVBTc3N9VP0JOVlYV79+6hbNmy2LFjB1q2bKn6N/spKSk4duwYTp8+jX/++Qdly5YVZv56UQQEBKjq8lH1ThL7GpUvX16o0k5JScGOHTsQHByMhIQE1U67uHLlSmzZsgUlSpTADz/8gJUrV2L9+vUIDQ1VOlq+TExMcpQ2AJQuXVr154tLly6tm9O5YsWKQpW2VqvFyZMn8fz5c6Wj5MvV1RVnzpyBkZERqlSpgtKlS8PNzQ3ffvut0tHytXr1ari7u2Po0KE4e/Ys2rdvj1WrVrG0ZRAREYGIiAj07NkTe/fuzXHPdiUU23Pc0dHRmDhxIiRJ0n2cTa0jGPft24ewsDDcvXsXnTt3xuzZs1V9AwkRB03ld6tXES6hEVVaWhrWr1+P6dOnKx0lX48fP8bkyZPx6aef5jha9PTpUwVT6ffdd9+hTZs2GDFiBD744AMhbi4iKrWNfSi2xS3iCMbx48ejVq1aqFu3Lq5cuZJjpLMa32yINmgKQK43ccCLa0qz71akZvfv30elSpV0n1+7dk2I29daWFggICBA6Rh6VapUCYsXL4aXlxf++ecf+Pr6wsjIKN83emrw559/4uTJk4iIiMCiRYtgY2ODtm3bol27dnj77beVjlesVKpUCaGhoTA3N8fChQuRkpKiaJ5ie45bRK9ec/4yNY7IFG3QFCDeNgZeDFiMi4vDggULMGnSJAAvDj8vWrQIu3btUjhd8ZA9JiYzMxNz587F1atXERgYiHHjxunGyqhdREQEli9fjtOnT+PixYtKxylWsrKycP/+fZQpUwY7duyAo6Mj3nnnHcXysLjpPxF90JQITp48iW3btuHw4cO6+Z01Gg0aNWoEV1dXhdMVD6/egW/btm1YsWIFAODAgQNKxdIrKioKp06dwsmTJ3Ht2jXUrVsXjo6OaNWqFfe4XyM1Xj7K4qbXLvuOOvR6/fPPP3j33XeVjlEsRUZG5pqY6dy5c1iyZAlWrVqlUCr93N3d0bp1a7Rs2RL16tVT9WF9Uan18lEWN7123377re6QLr0+W7ZswU8//ZRjdHZ4eLiCiYiKN7VePlpsB6eR/J48eYIyZcrkepylLY//a+/+Y6qq/ziOP4Er5LQfSIpT01lBRI2CCogft4aLNAcXhaWrZbkJbUmr3KRo/dIamGkT5lga1JBahhWQspisTaw2LhRS1sycNQwtL0UXA5Tg3vv9w6938NW+Kr/OvZfX4697ued+9rp3Y+/dzznn/d65cyfbt29n+vTpRkcRmRA89fZRFW4ZtszMTEJCQkhOTiY5OZmoqCijI/m04ODgC866FpGx4am3j2qrXEakvb2dpqYmmpqaOHLkCPPnzycpKYmMjAyjo/mMN998E4ADBw4QGBg45HzmmjVrjIwm4tPOTTQbzOVyYbVa+eqrrwxKpcIto+SHH36gpaWFuro6ent7qaqqMjqSz/h/3+WSJUvGMYnIxOKpt4+qcMuw7d27l3379tHa2kp4eDhms5mkpCRDm+/7surq6iHPTSYTM2fO5M477zQokYgYQYVbhi0yMpKFCxeyevVqjx/E4Auys7M5c+aMe3pVX18fJpOJyMhInn/+eaPjicg40cVpMmwNDQ00NDRQVFREe3s7MTExmM1m4uPjCQwMNDqezxkYGKC8vBx/f3+cTifZ2dmUlZV5TUtfERkdE2I6mIyN6dOnk5WVRXFxMZWVlSQmJrJt2zaPbR3q7ex2OwMDA8DZIt7V1QWcncksIhOHtspl2Do7O90tFw8cOEBAQABxcXEkJiae14VKRm7Xrl2UlpYSFhbGzz//zKpVq7DZbJw+fZpnnnnG6HgiMk5UuGXYUlNTSUhIICEhgfj4+As2Y5HR9ddff3Hs2DHmzp1LcHAwDofD8GYQIjK+VLhFPFxJSQlPPPEEa9asOa8hhCeOexWRsaWL00Q8XEpKCuA9c+VFZGypcIt4uL///pvm5mZNfxIRQIVbRuDDDz/819c0J3r0fPDBB0Oe+/n50djYyD///ENzc7NBqUTEKCrcMmwdHR1GR5gQzvUqh7O3hK1bt47w8HAKCgoMTCUiRtHFaTJiJ06cOO9vs2bNMiCJb2toaKCgoIAVK1bw8MMPGx1HRAyiwi0jtmzZMvz8/HA6nbS3tzNv3rzztndl+Hp6eigsLOTo0aO8/vrrzJ071+hIImIgFW4ZVadOneKll15iy5YtRkfxGSkpKfT19WGxWDCZhp7d0lhPkYlH57hlVF155ZUcO3bM6Bg+5cknnzQ6goh4EBVuGbFzW+Uul4vOzs7zBs/LyGjmtogMpq1yGbHjx4+7HwcFBXHttdcamEZExLfpF7eM2MDAAHV1dfT39wNgs9lYv369walERHyTxnrKiD377LMAtLS00N7ejt1uNzjRxHDw4EGjI4iIAVS4ZcSuuOIKHn/8cUJDQ9mwYQN//PGH0ZEmhLq6OqMjiIgBVLhlxFwuFx0dHfT29tLb20tXV5fRkSaEtWvXGh1BRAygc9wyYrm5udTX15Oens6CBQvIyMgwOpJPyc/P/9fXCgsLxzGJiHgCXVUuI9Ld3U1AQACTJ082OorPSktL48yZM6SnpxMdHc3gf9nk5GQDk4mIEVS4Zdjee+893nnnHUwmEy+++KKKyBj66aef+PTTT/nuu++46667SE9PZ968eUbHEhEDqHDLsC1fvpwdO3bQ3d1NXl4epaWlRkeaEJqbm6moqOD333+nsrLS6DgiMs50jluGLTAwkMDAQKZNm+a+h1vGTnd3N/X19ezZs4fTp0+Tnp5udCQRMYAKt4wKbdyMnc8++4za2lpOnDhBamoq69atY86cOUbHEhGDaKtchi0hIYG7774bl8tFY2PjkB7lmzdvNjCZb4mIiOD6668nIiICAD8/P/dr+p5FJh4Vbhm2pqamf30tNjZ2HJP4Nn3PIjKYCreIiIgXUec0ERERL6LCLSIi4kVUuEUM0t7ezq233orFYsFisZCWlkZKSgrFxcXDXjM/P989Hz07O5uTJ0+OVlwAbrrpplFdbzCr1cojjzwyZuuL+ArdDiZioBkzZlBTU+N+fvLkSe6//34WL17MDTfccNnrWa1WVq9eDcDbb789ajlFxHOocIt4kI6ODlwuF1OmTMFqtbJ161YqKioAeO6554iNjSU2Npbc3FzCwsI4dOgQISEhFBUVUVlZic1mIycnh/fff5/MzEx27NhBU1MT+/btw263Y7PZWL58OcePH6exsZFrrrmG0tJSgoKCqK6upry8HKfTyS233MLLL79MUFDQJeXev38/xcXFDAwMMGfOHF599VVaWlrYtWsXb731FgAVFRW0tbWRn5/Pxo0baWpqwuFwsHTpUh577LEh67377rtUVVXh7+9PVFQU69evH9XvWcSbaatcxEA2mw2LxcLChQuJi4tjy5YtbN26lZkzZ/7f9/3444+sXLmSPXv2cNVVV7F7925ycnKYMWMG27dvJzg4eMjxBw8epKSkhLKyMgoLCzGbzezevRuAL774giNHjlBZWcnOnTupqakhJCSEsrKyS/oMnZ2dbN68mbKyMqqrq0lKSmLTpk2YzWa+//5795jX2tpa0tPT3W1aq6qq+Oijj/j888/5+uuv3es5HA62bdvGxx9/zCeffEJ/f/+ob/mLeDP94hYx0LmtcqfTyYYNGzh69CiJiYkXfV9ISAiRkZEAhIWFXXQGekxMDFOnTmXq1KkA7mY5s2fP5tSpU1itVtra2njwwQcB6O/vd69/Md9++y2//fYbK1asAMDpdHL11VczadIk7rvvPvbu3UtiYiJ2u52oqChKS0s5dOgQjY2NAPT29nL48GFuvPFGAAICAoiOjiYrK4sFCxawcuVKQkNDLymLyESgwi3iAfz9/cnLyyMjI4OysjKys7Px8/Mb0kp2cD/4wVvY/3vchUyaNGnIc5Np6L++w+Fg0aJFvPDCCwD09PTgcDguKbvD4SAmJsa9Jd7X10dPTw8AFouFoqIiurq6SEtLcx+/du1aUlNTgbO/2KdMmUJra6t7zZKSElpbW9m/fz+rVq1i06ZNajYj8l/aKhfxECaTiby8PEpKSujo6CA4OJhff/2Vvr4+7HY733zzzUXXCAgIuOSCO1hcXBz19fX8+eefuFwuXnnlFcrLyy/pvbfddhutra388ssvwNmiu3HjRgBuv/12bDYbNTU17qEo8fHxVFZW0t/fT09PDw899NCQot3Z2ckDDzxAeHg4Tz31FImJiRw+fPiyP5OIr9IvbhEPYjabiY6OpqioiNdee4177rmHxYsXM3v2bO64446Lvv/ee+8lJyfnskesRkREkJuby6OPPorT6eTmm28mJyfngsdGR0e7H8+aNYva2loKCgp4+umncTqdhIaG8sYbb7iPWbRoEV9++SXXXXcdcHYcbFtbG0uWLGFgYIClS5cSFxeH1WoFYNq0aSxbtoysrCwmT57M/PnzyczMvKzPI+LL1PJURETEi2irXERExIuocIuIiHgRFW4REREvosItIiLiRVS4RUREvIgKt4iIiBdR4RYREfEiKtwiIiJe5D9mOLTEkwZL0g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4582" name="AutoShape 6" descr="data:image/png;base64,iVBORw0KGgoAAAANSUhEUgAAAe4AAAG6CAYAAADOCKW3AAAABHNCSVQICAgIfAhkiAAAAAlwSFlzAAALEgAACxIB0t1+/AAAADl0RVh0U29mdHdhcmUAbWF0cGxvdGxpYiB2ZXJzaW9uIDMuMC4zLCBodHRwOi8vbWF0cGxvdGxpYi5vcmcvnQurowAAIABJREFUeJzs3XlcTfnjBvDnVkoRiQxjjVEythkG2RljHSGSLQ3NjLWyjJEtS2gWazUmZiyDrNmGLDOTMVnGCIOMtcguhVKk5XZ+f/h2f1LdWzNO53zyvF8vr1fd7j3n6aiee875nM/RSJIkgYiIiIRgpHQAIiIiKjgWNxERkUBY3ERERAJhcRMREQmExU1ERCQQFjcREZFAWNykCrdv34a9vT2GDBmS62s+Pj6wt7fHo0eP/tWyly5dip07d/7XiDqnT5+Gh4cHevXqhZ49e+Lzzz/HlStXXtvyXzV8+PA8v/eUlBQMGDAAPXr0wC+//CLb+gvDzc0N+/fvN/i8wMBAtGjRAr169UKvXr3g5OSEjh07wt/fH//lCtVz587B19cXABAVFQUvL69/vSx9AgMDMWfOnNe+3O3bt2PEiBGvfblUvJgoHYAom5mZGa5fv447d+6gSpUqAIBnz57h9OnT/2m53t7eryMeACAyMhKTJk1CUFAQ6tevDwD4+eef4ebmhn379sHa2vq1rSvb0aNH83z84sWLePjwIX799dfXvs6i0L17d13JAkBSUhKcnJzQunVrtGnT5l8tMzo6GnFxcQCABg0aICAg4LVkJVITFjephrGxMbp164bdu3dj5MiRAIBffvkFH374IVatWqV73ubNm7Fu3ToYGRmhQoUKmDFjBipUqIB27drhwIEDsLGxAQC4uLhg7Nix2LdvH+rUqQMPDw/ExMRg3rx5SExMhFarhZubG/r164enT59iypQpuHHjBoyMjPDuu+9izpw5MDLKeVAqICAAo0eP1pU2ADg5OcHMzAxarTbffLa2tvDx8dHlAJDj844dO6JPnz74888/ce/ePfTq1Qvjxo3DlClTAADu7u5YsWIFKleuDAC4du0apk6diri4OPTq1QubN2/GkSNHEBQUhKysLJQqVQpTpkxBw4YNERgYiDNnzuDBgwewt7fHggULcnxPp0+fxoIFC5CamgojIyOMHTsWHTp0wLNnzzBr1izcuHEDiYmJKFWqFBYsWIBatWohPj4eM2fOxLVr12BkZIQBAwZg6NChAIDw8HCsXLkSCQkJcHR0xNy5c3Ntx7wkJCTg+fPnKFu2LADA3t4ef/75p+7NUPbnV69exeLFi1GtWjVcvXoVmZmZmD17Nt5++20EBAQgOTkZU6ZMQe/eveHn54c9e/bAx8cHJUuWxJUrV/Dw4UN07NgRVlZW+P333xEfH4+5c+fC0dER6enpWLBgASIjI6HValGvXj1Mnz4dpUuXzjd3XFwc5syZg3v37iEjIwM9evTAyJEjsWjRIjx9+hQzZswAAPzxxx8ICgrC1q1b893mRAUiEanArVu3pMaNG0tRUVFS165ddY+7u7tLly9fluzs7KSHDx9Kx44dkzp16iQ9fPhQkiRJ2rZtm9StWzcpKytL+vLLL6Uff/xRkiRJio6Oltq3by9ptVpp8uTJ0o8//ihlZGRI3bt3l86fPy9JkiQ9efJE6tatm/T3339LO3bskIYPHy5JkiRlZmZK06ZNk2JjY3PlbNy4sXT16tV8vw99+bJzZHv58w4dOkhfffWVJEmSdP/+falBgwbSzZs3JUmSdN/7q44fPy716NFD9/22bNlS95pjx45JrVq1kpKTk6WAgACpS5cuUkZGRq5lJCYmSp07d5Zu3bqlW3fbtm2lO3fuSPv27ZP8/Px0z50xY4Y0Z84cSZIkacyYMdLXX3+t2449evSQYmNjpSFDhkijRo2SMjMzpWfPnkmtWrWSIiMjc603ICBAat68ueTk5CR99NFHUrNmzaRPPvlE2rdvn+45r37f2Z8fP35ccnBwkC5cuCBJkiStXLlSGjx4sG57f/7557m2z+TJkyUXFxcpPT1devDggWRnZyetXbtWkiRJWrNmjTRs2DBJkiQpMDBQ+uqrr6SsrCxJkiRp4cKF0syZM/PMP3v2bEmSJMnNzU0KDw+XJEmSnj9/Lrm5uUlhYWHSzZs3pebNm0tpaWmSJEmSt7e3tGXLFr3b/OX8RPnhHjepSv369WFsbIzz58+jfPnyePr0Kezs7HRfP3z4MLp3767bC3N2dsa8efNw+/ZtuLi4YPbs2fDw8MC2bdvQt2/fHHt6sbGxuHnzJqZOnap77Pnz57hw4QLatGmDxYsXw83NDS1btoS7uztq1KiRK5+RkRGysrLyza8vnyEffvghAOCtt95C+fLlkZSUhGrVqhl8HQAcP34cLVq00D3f0dER1tbWOH/+PACgcePGMDHJ/et+5swZxMfHY8yYMbrHNBoNLl++jK5du6JatWpYt24dbty4gRMnTuC9994DABw7dgyTJk0CAFhaWmLPnj2613fv3h3GxsYwNzdHzZo18fDhwzwzZx8qT09Ph5+fH6Kjo9GxY8cCfb9vv/02HBwcAAD16tXDjh07DL6mQ4cOKFGiBGxsbGBhYaE7HF+9enUkJiYCAA4dOoTk5GQcO3YMAJCRkYHy5cvnu8xnz54hMjISSUlJWLp0qe6xS5cuoXv37rC3t8fBgwfh6OiI48ePY968eTh58mS+25yoIFjcpDpOTk74+eefYW1tjV69euX4Wl6lKUkSMjMz0bRpU2RmZuLcuXPYs2cPNm/enON5Wq0WlpaW2LVrl+6xhIQEWFpawszMDL/++iv++usvHD9+HMOGDcOcOXNyFUnjxo1x9uzZHG8mAGD27Nn46KOP9ObTaDQ5Bl5lZGTkeJ6ZmZnu41efa0hWVhY0Gk2e6wUACwuLPF+n1WpRu3ZtbN26VfdYXFwcrK2tsWHDBmzZsgWDBw9Gz549YWVlpXsDYmJikmN9t27dQrly5XRfK8z3YWpqihkzZqBv37745ptvMH369FzPSU9Pz/F5yZIlC7WO7PW8LK83MllZWZg6dSratWsHAHj69CnS0tLyXWZWVhYkScKmTZtgbm4OAHj06JHu/7J///7YuXMnHj58iE6dOqFUqVJ6t/nu3bsNfh9EHFVOqtOrVy/s378fe/fuxccff5zja23atMHevXt1o6y3bdsGKysr3d6xi4sL/Pz8YG9vrzsfnM3W1hYlS5bUFfe9e/fw8ccf4/z589iwYQOmTJmC1q1bY9KkSWjdujUuXLiQK9uoUaMQFBSk25MFXowEPnDgAOzs7PTmK1eunO51cXFxOHHiRIG2h7Gxsa6A8+Po6IgjR47g1q1bAKA7V96oUSO9r2vcuDFu3LiByMhIAC8GvHXp0gVxcXE4cuQI+vTpAxcXF9ja2uLgwYO68/iOjo7Ytm0bACA5ORnu7u6IjY0t0PeTF1NTU8ycORMbNmzQbXdra2tERUUBQI49en0Ksq30ad26NUJCQpCeno6srCzMmDEDixYtyvf5pUuXRuPGjbF69WoAwJMnTzBw4ECEh4cDAD766CP8888/2LJlC/r37w9A/zYnKgjucZPqvPXWW6hduzYsLS1hZWWV42utWrXCJ598And3d2RlZcHa2hrLly/XHRLv3bs3Fi1alOcfW1NTUyxbtgzz5s3Djz/+iMzMTHh7e6NJkyZwcHDAiRMn0L17d5ibm6Ny5cpwc3PLtYymTZti7ty5mDdvHp49e4aMjAxUr14da9euRYUKFVChQoV887m5ueGLL75Aly5dULVqVbRo0aJA26Nr165wc3NDYGBgrj39bO+88w5mzpyJsWPHQqvVomTJkggODoalpaXeZVtbWyMgIADffPMN0tLSIEkSvvnmG1StWhXDhw+Hr68vQkNDAbwonOzL3nx9fTFr1iz07NkTkiRhxIgROQbs/RtNmzZFz549MWfOHGzcuBHTp0/HnDlzUKZMGbRs2VI36FCfxo0b47vvvsPYsWPz/P8zZPTo0fj666/Rp08faLVaODg4wMfHR+9rFixYAD8/P/Ts2RPp6en4+OOP4eTkBODFz1z37t1x7NgxNGzYEID+bV7QN3P0ZtNIhTkeR0RERIrioXIiIiKBsLiJiIgEwuImIiISCIubiIhIICxuIiIigajycrD4+GTZll2unAUeP34m2/JfN9HyAsxcFETLC4iXWbS8ADMXBTnz2tjov3wz2xu3x21iYqx0hEIRLS/AzEVBtLyAeJlFywswc1FQQ943rriJiIhExuImIiISCIubiIhIICxuIiIigbC4iYiIBMLiJiIiEgiLm4iISCAsbiIiIoGwuImIiAQi25SnGRkZ8PHxwZ07d2BkZAQ/Pz/Url1brtURERG9EWTb4/7jjz+QmZmJTZs2YcyYMViyZIlcqyIiInpjyFbctra20Gq1yMrKQkpKCkxMVHk/EyIiIqFoJEmS5FjwvXv3MHr0aDx79gyPHz9GcHAw3n///XyfHxgYiKCgIADA6NGj4e3tXaD11PQJey158xL7VQ/Zlk1ERPRvyFbc/v7+MDU1xcSJE3Hv3j24u7tj9+7dMDMzM/jawtzW84OFEf8lpl6RE9vKtuyCsrGxlPU2p3JgZvmJlhcQL7NoeQFmLgpy5i3obT1lO35dpkwZlChRAgBQtmxZZGZmQqvVyrU6IiKiN4Jsxf3JJ59g6tSpGDRoEDIyMjB+/HhYWFjItToiIqI3gmzFXapUKSxdulSuxRMREb2ROAELERGRQFjcREREAmFxExERCYTFTUREJBAWNxERkUBY3ERERAJhcRMREQmExU1ERCQQFjcREZFAWNxEREQCYXETEREJhMVNREQkEBY3ERGRQFjcREREAmFxExERCYTFTUREJBAWNxERkUBY3ERERAJhcRMREQmExU1ERCQQFjcREZFAWNxEREQCYXETEREJhMVNREQkEBY3ERGRQFjcREREAmFxExERCYTFTUREJBATuRa8fft27NixAwCQlpaGixcv4ujRoyhTpoxcqyQiIir2ZCtuZ2dnODs7AwBmz56Nvn37srSJiIj+I9kPlUdFRSE6Ohqurq5yr4qIiKjYk22PO9vy5csxZswYg88LDAxEUFAQAGD06NHw9vaWO5pBNjaWSkcAoJ4chcHM8hMtLyBeZtHyAsxcFJTOq5EkSZJr4U+ePMGAAQOwd+/eQr0uPj65wM/9YGFEYWMVWOTEtrItu6BsbCwLtT3UgJnlJ1peQLzMouUFmLkoyJm3oG8IZD1UHhkZiZYtW8q5CiIiojeKrMV9/fp1VK1aVc5VEBERvVFkPcf96aefyrl4IiKiNw4nYCEiIhIIi5uIiEggLG4iIiKBsLiJiIgEwuImIiISCIubiIhIICxuIiIigbC4iYiIBMLiJiIiEgiLm4iISCAsbiIiIoGwuImIiATC4iYiIhIIi5uIiEggLG4iIiKBsLiJiIgEwuImIiISCIubiIhIICxuIiIigbC4iYiIBMLiJiIiEgiLm4iISCAsbiIiIoGwuImIiATC4iYiIhIIi5uIiEggLG4iIiKBmMi58OXLl+PgwYPIyMjAwIED4eLiIufqiIiIij3Zivuvv/7C33//jY0bNyI1NRWrVq2Sa1VERERvDNmK+8iRI7Czs8OYMWOQkpKCL7/8Uq5VERERvTFkK+7Hjx/j7t27CA4Oxu3btzFq1Cjs378fGo0mz+cHBgYiKCgIADB69Gh4e3vLFa3AbGws5VnwrLKFy1Hg5SYVOkpBNfipgSzLjXKPkmW5F+s6FOr5CYV4rsOli4ULU0DfjTwoy3LHBHeUZbn/hmy/UzIRLS/AzEVB6byyFbeVlRVq1aoFU1NT1KpVC2ZmZnj06BHKly+f5/M9PT3h6ekJAIiPT0Z8fLJc0QpMrgwFLuJCUsM2Kyxmlp9a8trYWKomS0GIlhdg5qIgZ96CviGQbVR5kyZNcPjwYUiShLi4OKSmpsLKykqu1REREb0RZNvj7tChAyIjI9GvXz9IkgRfX18YGxvLtToiIqI3gqyXg3FAGhER0evFCViIiIgEwuImIiISCIubiIhIICxuIiIigbC4iYiIBMLiJiIiEgiLm4iISCAsbiIiIoGwuImIiATC4iYiIhIIi5uIiEggLG4iIiKBsLiJiIgEwuImIiISCIubiIhIICxuIiIigbC4iYiIBMLiJiIiEgiLm4iISCAsbiIiIoGwuImIiATC4iYiIhIIi5uIiEggLG4iIiKBsLiJiIgEwuImIiISiMHiTkpKyvXYnTt3ZAlDRERE+uVb3Pfu3cPdu3cxePBg3cd3797FrVu34OHhUZQZiYiI6H9M8vtCQEAA/vrrLzx48ACDBw/+/xeYmKB9+/YFWnjv3r1haWkJAKhatSr8/f3/W1oiIqI3XL7FnV2yK1aswOeff17oBaelpQEA1q1b9y+jERER0avyLe5srq6uCAkJQWJiIiRJ0j0+duxYva+7dOkSUlNTMXz4cGRmZmLChAlo3Ljxf09MRET0BjNY3OPGjYOlpSXq1KkDjUZT4AWXLFkSHh4ecHFxQWxsLD777DPs378fJiZ5rzIwMBBBQUEAgNGjR8Pb27vA65KLjY2l0hEKRbS8gHyZE2RZ6guibWc589b0CZNlubFf9ZBluZhVtlBPtynUsnMP5H0dGvzUQJblRrlHybJcALhY16HAzy3M76rDpYuFD1MA3408KMtyAWBMcMfXvkyDxZ2QkIDVq1cXesG2traoUaMGNBoNbG1tYWVlhfj4eFSuXDnP53t6esLT0xMAEB+fjPj45EKv83WTK0Oh/hgUghq2WWExs/xEywuI97sHiLedRcsLFP/MBX2TbfByMAcHB1y6dKnAK84WGhqKr776CgAQFxeHlJQU2NjI+WtDRERU/Bnc47569Sr69OmD8uXLw8zMDJIkQaPRIDw8XO/r+vXrhylTpmDgwIHQaDSYP39+vofJiYiIqGAMNmn2eefCMjU1xcKFC//Va4mIiChvBos7MjIyz8erVKny2sMQERGRfgaL+6+//tJ9nJGRgVOnTqFp06bo3bu3rMGIiIgoN4PF/epsZ4mJiRg/frxsgYiIiCh/hb47mIWFBW8yQkREpBCDe9xubm66iVckScLt27fRrl072YMRERFRbgaLO3tSFADQaDQoV64c3nnnHVlDERERUd4MHipv1qwZUlNT8fvvv+OXX35BbGxsEcQiIiKivBgs7h9++AFBQUGoXLkyqlatiuDgYHz//fdFkY2IiIheYfBQ+c8//4ytW7eiZMmSAID+/fvD2dkZo0aNkj0cERER5WRwj1uSJF1pA4CZmRmnLiUiIlKIwQZu0aIFPD090adPHwDAzp070bx5c9mDERERUW4Gi3vatGnYuHEjdu7cCUmS0KJFC7i6uhZFNiIiInqF3uLWarVIT0/HoEGDMGjQIERHR6NGjRo8VE5ERKSQfM9x37p1C926dcPhw4d1j61ZswYff/wxbt++XSThiIiIKKd8i3vevHnw9PRE586ddY/NnTsXn3/+OebPn18k4YiIiCinfIv7/v376NmzZ67H+/bti1u3bskaioiIiPKWb3FnZmYWZQ4iIiIqgHyL28HBAVu3bs31+LZt21CtWjVZQxEREVHe8h0e/uWXX2LIkCHYuXMn6tWrBzMzM0RFReHu3btYvXp1UWYkIiKi/8l3j9vGxgY7d+5Enz59kJWVhefPn6NPnz7Ys2cPqlatWpQZiYiI6H/0XpBtbm6Ofv36FVUWIiIiMsDgXOVERESkHixuIiIigRSouB88eAAAOHnyJEJCQvD8+XNZQxEREVHeDBb3zJkzsWTJEkRHR2PixIn4559/MH369KLIRkRERK8wWNxRUVGYN28e9u3bh379+mH+/Pm4fv16UWQjIiKiVxgsbq1Wi6ysLISHh6Nt27ZITU1FampqUWQjIiKiVxgs7t69e6N169aoUqUKGjVqhL59+xb4ftwPHz5Eu3btEBMT85+DEhERkYHruAFg2LBhcHd3h5HRi45fv349rK2tDS44IyMDvr6+KFmy5H9PSURERAAKsMd9584deHh4oHPnznjw4AHGjRtXoPtxf/311xgwYAAqVqz4WoISERFRAYrb19cXHh4esLCwgI2NDT7++GNMnjxZ72u2b98Oa2trtGnT5rUFJSIiogIcKn/8+DFat26NBQsWQKPRoH///ggJCdH7mm3btkGj0eDPP//ExYsXMXnyZHz//fewsbHJ9zWBgYEICgoCAIwePRre3t6F/FZePxsbS6UjFIpoeQH5MifIstQXRNvOouUFmLkoyJlXrt8/0bYxIE9mg8VdsmRJ3L9/HxqNBsCLSVhMTU31vublYndzc8OsWbP0ljYAeHp6wtPTEwAQH5+M+Phkg+HlJlcG/Vvi31PDNissZpafaHkB8X73APG2s2h5geKfuaAlb7C4fXx8MGLECNy8eRO9evVCUlISlixZUuAgRERE9PoYLO6GDRsiNDQUsbGx0Gq1qFWrlsE97petW7fuPwUkIiKi/5dvcQcGBsLT0xNTpkzJ8+v+/v6yhSIiIqK85Vvc7777LgCgWbNmRRaGiIiI9Mu3uDt27AgAuHjxIpycnFC/fv0iC0VERER5M3iOu3r16pg3bx6SkpLQs2dP9OzZE1WrVi2KbERERPQKgxOwDBkyBBs3bsTKlSthamqKMWPGYNCgQUWRjYiIiF5hsLgBIDk5GUePHsXRo0eh1WrRqlUruXMRERFRHgweKh85ciT++ecffPTRR/D29kajRo2KIhcRERHlwWBx9+/fH23btoWJicGnEhERkcwMHipv1KgRvvjiCzRv3hxNmzbFmDFjkJAg50zQRERElB+DxT1z5kw0aNAA4eHhOHjwIBo3boxp06YVRTYiIiJ6hcHivnXrFjw8PFC6dGmUKVMGn332Ge7evVsU2YiIiOgVBotbo9Hg3r17us/v3r3L891EREQKMdjA3t7ecHV1RaNGjSBJEs6ePQs/P7+iyEZERESvMFjcHTp0QKNGjXDu3DlkZWVh9uzZKF++fFFkIyIiolfkW9w7d+7M8/HDhw8DAHr37i1PIiIiIspXvsXt4+OD8uXLw9HRESVKlMj1dRY3ERFR0cu3uHfs2IG9e/fi6NGjqFu3Lrp3746WLVvCyKhAs6QSERGRDPItbgcHBzg4OGDixImIiorC3r17sWjRItSvXx89evRA8+bNizInERERoQCD0wCgQYMGaNCgAU6ePIkFCxZg9+7d+Pvvv+XORkRERK/QW9ySJCEyMhL79+9HREQEHBwc4Obmhg4dOhRVPiIiInpJvsU9c+ZMHD58GPXq1UO3bt0wadIkmJubF2U2IiIiekW+xb1582ZYWVnhwoULuHDhAhYtWpTj6+Hh4bKHIyIiopzyLW4WMxERkfrkW9xVqlQpyhxERERUALwom4iISCAsbiIiIoGwuImIiATC4iYiIhJIgWZO+ze0Wi2mT5+O69evw9jYGP7+/qhevbpcqyMiInojyLbH/fvvvwMANm3aBC8vL/j7+8u1KiIiojeGbHvcnTp1Qvv27QEAd+/eRYUKFeRaFRER0RtDtuIGABMTE0yePBm//vorAgIC9D43MDAQQUFBAIDRo0fD29tbzmgFYmNjqXSEQhEtLyBf5gRZlvqCaNtZtLwAMxcFOfPK9fsn2jYG5Mksa3EDwNdff40vvvgC/fv3R1hYGCwsLPJ8nqenJzw9PQEA8fHJiI9PljuaQXJlsJFlqfLllRMzy0+0vIB4v3uAeNtZtLxA8c9c0JKX7Rz3zp07sXz5cgCAubk5NBoNjI2N5VodERHRG0G2Pe7OnTtjypQpGDx4MDIzMzF16lSYmZnJtToiIqI3gmzFbWFhgaVLl8q1eCIiojcSJ2AhIiISCIubiIhIICxuIiIigbC4iYiIBMLiJiIiEgiLm4iISCAsbiIiIoGwuImIiATC4iYiIhIIi5uIiEggLG4iIiKBsLiJiIgEwuImIiISCIubiIhIICxuIiIigbC4iYiIBMLiJiIiEgiLm4iISCAsbiIiIoGwuImIiATC4iYiIhIIi5uIiEggLG4iIiKBsLiJiIgEwuImIiISCIubiIhIICxuIiIigZjIsdCMjAxMnToVd+7cQXp6OkaNGoUPP/xQjlURERG9UWQp7p9//hlWVlb49ttv8fjxY/Tp04fFTURE9BrIUtxdu3ZFly5ddJ8bGxvLsRoiIqI3jizFXapUKQBASkoKvLy8MG7cODlWQ0RE9MaRpbgB4N69exgzZgwGDRqEnj17Gnx+YGAggoKCAACjR4+Gt7e3XNEKzMbGUukIhSJaXkC+zAmyLPUF0bazaHkBZi4KcuaV6/dPtG0MyJNZluJOSEjA8OHD4evrC0dHxwK9xtPTE56engCA+PhkxMcnyxGtUOTKYCPLUuXLKydmlp9oeQHxfvcA8bazaHmB4p+5oCUvy+VgwcHBePLkCZYtWwY3Nze4ubnh+fPncqyKiIjojSLLHvf06dMxffp0ORZNRET0RuMELERERAJhcRMREQmExU1ERCQQFjcREZFAWNxEREQCYXETEREJhMVNREQkEBY3ERGRQFjcREREAmFxExERCYTFTUREJBAWNxERkUBY3ERERAJhcRMREQmExU1ERCQQFjcREZFAWNxEREQCYXETEREJhMVNREQkEBY3ERGRQFjcREREAmFxExERCYTFTUREJBAWNxERkUBY3ERERAJhcRMREQmExU1ERCQQFjcREZFAZC3us2fPws3NTc5VEBERvVFM5FrwDz/8gJ9//hnm5uZyrYKIiOiNI9sed/Xq1REYGCjX4omIiN5Isu1xd+nSBbdv3y7w8wMDAxEUFAQAGD16NLy9veWKVmA2NpZKRygU0fIC8mVOkGWpL4i2nUXLCzBzUZAzr1y/f6JtY0CezLIVd2F5enrC09MTABAfn4z4+GSFE0G2DDayLFW+vHJiZvmJlhcQ73cPEG87i5YXKP6ZC1ryHFVOREQkEBY3ERGRQGQt7qpVq2LLli1yroKIiOiNwj1uIiIigbC4iYiIBMLiJiIiEgiLm4iISCAsbiIiIoGwuImCDk6hAAAgAElEQVSIiATC4iYiIhIIi5uIiEggLG4iIiKBsLiJiIgEwuImIiISCIubiIhIICxuIiIigbC4iYiIBMLiJiIiEgiLm4iISCAsbiIiIoGwuImIiATC4iYiIhIIi5uIiEggLG4iIiKBsLiJiIgEwuImIiISCIubiIhIICxuIiIigbC4iYiIBMLiJiIiEgiLm4iISCAmci04KysLs2bNwuXLl2Fqaoq5c+eiRo0acq2OiIjojSDbHvdvv/2G9PR0bN68GRMnTsRXX30l16qIiIjeGLIV96lTp9CmTRsAQOPGjXH+/Hm5VkVERPTmkGQydepU6dChQ7rP27VrJ2VkZOT7/ICAAMnOzk6ys7OTAgIC5Iol67LlIFpeSWLmoiBaXkkSL7NoeSWJmYuCGvJqJEmS5HhD4O/vj0aNGqF79+4AgLZt2yIiIkKOVRWKvb09Ll++rHSMAhMtL8DMRUG0vIB4mUXLCzBzUVBDXtkOlb///vu6oj5z5gzs7OzkWhUREdEbQ7ZR5R999BGOHj2KAQMGQJIkzJ8/X65VERERvTGMZ82aNUuOBWs0GnTo0AH9+vWDi4sLrK2t5VjNv9K8eXOlIxSKaHkBZi4KouUFxMssWl6AmYuC0nllO8dNRERErx9nTiMiIhIIi5uIiEggLG4iIiKBsLiJiIgEwuImIiISSLEv7qioqByfnzhxQqEkBcd53am4uXfvntIRCuTatWtKRyj27t69m+PfgwcPkJGRoXQsvfz9/ZWOkINsE7Ao7eTJk4iOjsaaNWswbNgwAIBWq8WGDRuwZ88ehdPpt3LlSty5cwdOTk5wcnJCmTJllI6k18WLF7F582akpaXpHlPbD/qrHjx4gCdPnsDY2Bg//PAD3Nzc4ODgoHQsvUTbzmvXrkXJkiXx5MkTbN++HW3atMGUKVOUjqXXtGnTsHHjRqVjFIpoPxcjRoxAXFwcbG1tERsbC3Nzc2RmZmLSpEno1auX0vHyFBMTgydPnqjmb3GxLe4yZcogISEB6enpiI+PB/BiUphJkyYpnMywxYsXIykpCXv27IG3tzesra3Rv39/xS/6z4+Pjw+GDBmCSpUqKR2lwCZPnowRI0Zgw4YN6NKlC+bPn49169YpHUsv0bZzWFgY1q1bh08//RRhYWFwd3dXOpJBFhYWmD9/PmxtbWFk9OKApKurq8Kp9BPt56Jq1ar46aefYG1tjaSkJEyfPh1+fn747LPPVF3czZs3h7W1NTQaDQDgyJEjiuUptsVtZ2cHOzs7VK1aFb1799Y9vnfvXgVTFVxCQgLu3r2Lx48fo3bt2ti/fz927typynfSFSpUgIuLi9IxCiUzMxMffPABgoOD0aNHD2zYsEHpSAaJtp01Gg3i4+NRoUIFaDQaJCUlKR3JoPfeew8A8PDhQ4WTFJxoPxcPHz7UzaRZtmxZJCQkwMrKSvdGSY1+//13pSPkUGyL+/fff8fp06cRFhamO2+VlZWF8PBw3R3L1MrFxQUlS5aEi4sLvL29YWpqCgDw8PBQOFneqlSpghUrVsDBwUH3brR169YKp9IvIyMD/v7+aNq0KY4fPw6tVqt0JINE287NmzfHkCFDsHDhQsyfPx+dO3dWOpJBY8eOxbFjx3D79m00bNgQtra2SkcySLSfi3r16mHChAlo3Lgxzpw5AwcHB+zduxfly5dXOlq+rl69ipkzZyI5ORk9e/ZEnTp10KFDB8XyFNspT+/du4fjx49jxYoV+PzzzwG82AOwt7dX/bnM2NhY1KxZU+kYBZbXeUs1Hhl4WWxsLI4ePQoXFxf89ttvaNCgAapVq6Z0LL1E3M7ZMjIyUKJECaVjGLRo0SLcv38fMTExGDJkCA4fPoxFixYpHUsv0X4unjx5gsjISMTExMDOzg7t27fHtWvXULlyZZibmysdL0/u7u6YM2cOpk+fjqVLl+LTTz/F9u3bFctTbPe4K1eujD59+qBXr16IiYlBdHQ0atasqfrSBl6cT/Hz80NGRgYkSUJiYiJ2796tdKx8+fv748qVK4iOjoatra0Q27hatWowNTVFcHAwmjdvjlKlSikdyaBX/xg/ePBAoSQFs2nTplyDptR+qurUqVMICQmBm5sb+vTpI8RANX9/f1y/fh03b96Evb09KlasqHQkvUaMGIGNGzfiww8/1D1Wq1YtBRMVTI0aNaDRaGBtba3434tiW9zZQkJCsHv3bjRq1AgrV65Et27dVHvIOdt3332HGTNmYNOmTWjevDmOHTumdCS91q1bhz179qBhw4ZYtWqVENvY19cXFStWxLFjx1C/fn1MnjwZP/zwg9Kx9AoICMCGDRuQkZGB58+fo2bNmggLC1M6Vr7Wrl2LFStWoGzZskpHKTCtVou0tDRoNBpotVpVn3fNtn79evz6669ISkpCnz59cOPGDfj6+iodK19ly5bFTz/9lGMAoJoP7QMvMm/atAmpqakICwtTfHS5+n8q/6M9e/Zgw4YNuss81P6OHwDKlSunGyTj7OyM+/fvK5xIvz179iAkJESobXzz5k14e3vDzMwMHTt2RHJystKRDIqIiEBERAR69uyJvXv34q233lI6kl729vaoXLkyLC0tdf/Uzt3dHc7Ozrh69SpcXFwwaNAgpSMZFBYWhjVr1sDS0hLu7u44e/as0pH0KleuHC5duoR9+/YhLCxM1W8+s82fPx+3b99GuXLlcP78ecybN0/RPMV+j1uSJJiYvPg2S5QoIcR5thIlSiAyMhKZmZk4fPiw7nI2tRJxG2u1Wjx69AgAkJKSIsSelZWVFUxNTfH06VPUqFEDqampSkfSq0WLFujUqROqVasGSZKg0Wiwdu1apWPp1a1bN7Rs2RI3btxA1apVdaOf1Sx7mFL2wLTswaxqJdqhfQAwNzdHly5d0K5dOwAvBqt98MEHiuUp9sXdpEkTeHl5oUmTJjh16pRuT1bNZs+ejWvXrmHUqFFYunQpvLy8lI6kl4jbePz48Rg4cCDi4+Ph6uqKadOmKR3JoEqVKiE0NBTm5uZYuHAhUlJSlI6k1+bNm7FkyRIh9rT1TQyj5oFeAPDxxx9j8ODBuHv3Lj777DN06tRJ6Uh6iXZoHwC8vLyQnJwMGxsb3ZtQJYu72I4qf9mhQ4cQExODd955R/eOSQSnT59GRkaGaideeZlo2zgqKgoNGjTAo0ePUK5cOURGRqJZs2ZKx9IrKysL9+7dQ9myZbFjxw60bNkStWvXVjpWvkaNGoXvvvtOiKMZhw8fBgBs3LgR7733Ht5//31ERUUhKioKCxcuVDidYTExMbhy5QpsbW1Rt25dpePoNXDgQGzYsAFDhw7FunXr0LdvX2zbtk3pWHoNGjRIVXM9FPs97oMHDyIqKgre3t7w8PCAsbGxagdC/Pbbb5g5cybeeustdO3aFbt370aZMmVQv359VU8V+eDBA1StWhXVq1fHjz/+iIoVK6p2ZHleU+FmZWUhJCREtVPhbt68OddjpqamOHnypKqLOz09Hb169UKdOnV0h3HVWoJt2rQBAKxevRqfffYZgBdHkrJ/RtRo4cKFuu2a7eLFi9i7dy8mTJigUCrDRDu0DwBvv/027t27h8qVKysdBcAbUNyBgYH48ccfAQBLlizBZ599ptri/v7773HgwAEkJyejd+/eOHjwICwsLDBw4EClo+kl0vShIk6Fq/YxDvkZMWKE0hEK7dmzZ/jzzz/RoEED/P3336q++YUIl1DlRaRD+9ldkZ6ejv3798PKykr3NU55KiMTExPdjDyWlpaqPmxnYWGB0qVLo3Tp0qhTp47uWkG1vyMVafrQ7KlwXVxccozKVvMf6LFjx+o+fvDgATIzMyFJkuqv47azs8ORI0dy5FX76Yh58+Zh6dKl8PPzQ+3atbF48WKlI+XLxsZG6Qj/ypAhQ+Do6IgrV66gVq1asLe3VzpSvl4u52fPnsHCwgJxcXGKX9FR7Iu7YcOGmDhxIho3boxz586hXr16SkfK18uHvdT8BuNVIk4f+vvvv2P16tW6UilRogQOHDigdCy9pk6dijNnziA1NRXPnz9HtWrVsGXLFqVj5cvLyws1a9bElStXYGZmptpZsV72xx9/YNasWUKMJtd3GZUajypqtVqEh4ejcuXKsLW1xerVq/HHH39g7NixqFq1qtLx9AoKCkJKSgp8fHwwb9481K9fXzcjpxKK/eA0SZIQHh6Oa9eu4Z133kHHjh2VjpSv+vXr6w7FJCYm6j5OSkrKdV9xNbl+/TqOHTsm1PShzs7OCA4Oxvfff4+uXbvip59+wrJly5SOpdeAAQOwceNG+Pr6Yvz48fD29lbtKQkAGDp0KNauXYspU6Zg3rx5GDx4sOpnItu4cSN27dqFihUrom/fvmjbtm2u88hqdvnyZYSEhGDOnDlKR8nF19cXT58+xdOnT/Ho0SO0bt0alStXxu7du1V/maCzs3OOKU4HDBiATZs2KZanWO9x//bbb+jUqROaN2+OU6dO4ezZs2jRogUsLCyUjpan8+fPKx3hX/Hz88OqVasAQPU3cMlWrlw5VKxYEU+fPkXz5s0REBCgdCSDSpUqBY1Gg2fPnsHa2lrVh/ezpaWlITU1VZdb7QYOHIiBAwfi6tWrCA4OxsyZM9G3b1+4u7srPltWfrRaLX755ReEhIQgISFBtXcKu3LlCjZt2gStVovu3bvrLnMVYQIWjUaD9PR0mJqa6qaiVlKxLe4FCxbgxo0baN++Pfz8/GBubo633noLs2bNwjfffKN0vGLF0tIS4eHhqFmzpu4Qv9rvqmRpaYnffvsNGo0GmzZt0k3GombvvvsuVq5ciYoVK2L8+PHIzMxUOpJegwcPxk8//YRWrVqhXbt2aNKkidKRDHry5AnCwsKwa9cuWFpaYtq0acjMzMTo0aOxfv16pePlEB8fj82bN2PXrl1o3LixbgCVWmWP1TE2Ns5xjjgrK0upSAU2YMAA9OzZE3Z2drh27Ro+/fRTRfMU2+L+559/dOcwDx06hD/++APm5uaqH6EtokePHmHNmjW6z0WYIWvu3Lm4efMmJk6ciFWrVmHWrFlKRzJowoQJePr0KczMzBAREYFGjRopHUmvtLQ03XnAbt26oXTp0gonMqxfv35wcnLC4sWLc1z6c+nSJQVT5a1z585wc3PDjh07ULp0acXLxJDExEQcOXIEkiQhKSkpx8dq5+Ligg8//BC3bt1CtWrVFB8DUWyL29jYGABw7tw52NnZ6QbGiHB4UTTr1q1DcnIy7ty5g2rVqil+5xx9Fi1aBG9vb5QuXVo3UNHHx0fhVAVz7tw5hIWF6e62FRERoeo3HFu2bIGTkxMACFHaAHDgwIE8z2mPHz9egTT6zZs3D6GhoXB3d0ffvn1V/7ft3Xff1R0Wr1evXo6P1e7ixYu57nSn5Ix6xbq4jxw5gh07dqBz584AgGPHjqn2PBUAuLq65vqjkT29npIDIQw5cOAAvv/+e2i1WnTt2hUajQajR49WOlae0tLSMHDgQHzzzTdC3fMceHG9/Geffabqn+GXpaeno3fv3rC1tYVGo4FGo1HtBCzZVqxYgR9++AElS5bUPabk9br6dO/eHd27d8ft27cRGhqKW7duYdy4cejVqxc6dOigdLxc1D51rD4+Pj4YMmQIKlWqpHQUAMV4VPnNmzexaNEiVKlSBePGjcPx48fx7bffYsmSJaqduODOnTv5fq1KlSpFmKRwBgwYgLVr18LDwwNr165F3759Fb3JvCGnT5/GvHnz4Orqit69e+seV/v18iNHjkRwcLDSMQrsxIkTuR5T+3XcvXr1wqZNm4S4dO1VWVlZOHToEEJDQ1V/hYRoPDw8sHLlSqVj6BTbPe7q1atjyZIlus/btGmjm9ZQrbLLOS4uDt9++y0eP36MLl26wN7eXtXFbWRkBFNTU91eldr/6L3//vvw8/ODu7s7li9frjuqER4ernQ0vbp06YLx48fnmOb05clZ1KZOnTpYvnw5YmNjUadOHUWvey2oKlWq5NjbFomRkRE6duyo6kteRVWlShWsWLECDg4OuqOiSl4rX2yLW2QzZszAsGHDsGzZMjRt2hQ+Pj6qnmijadOmmDBhAuLi4uDr64sGDRooHSlfmZmZ+O6777B3714sW7ZM0Tv8FNaGDRvw0UcfCXOofPLkyWjfvj169+6NkydPYvLkyarfE8zIyNCNHgYgxOF90UycOFG4bZqRkYHr16/j+vXrusdY3JRDWloaHB0d8f3336NWrVowMzNTOpJeEyZMQEREBOrVq4fatWur8vxaNmdnZzRs2BDbt29X9SC6vJQtW1aIvdZsaWlpGDRoEACgbt26qp+ZDoDuBiMiSUhIQIUKFZSOUWDp6em4dOmSbuwDoN7TVJmZmTAxMcHs2bOVjpJDsS/uVatWoXfv3ooP3y8MU1NTHD58GFlZWThz5oxqf6h37tyZ4/MKFSogKSkJO3fuzHHuWE3Gjx+v6jcW+pQrVw6+vr6oV6+e7g+eq6urwqlyy94rKVeuHPbt24emTZvi3Llzqp/WMnvCpuTkZCxbtgympqZC3CjF09MT1tbW6NevH9q1a6f66ZJjY2NzDF5V82mqyZMnY+HChbpBtwBUcWqt2A5OyybiFIb379/H119/jStXrqB27dqYNGmSKqcQzT7cdebMGZibm+O9995DVFQUMjMzsWLFCoXTFT9BQUG5HlPjOW43N7c8H1fz9f3ZEzYtWbIEU6ZMgbm5OWxtbXHhwgUhJmyKiYlBaGgoTp06BUdHR/Tr10+VfzNelpiYiLJly6r673FGRgZKlCihdIxcin1xZ8uewvDUqVOqn8LwVQ8ePEDFihWVjpGvV0dcDh8+XDcFKr1er94d7L333lM6UoE8evQIoaGhqj3UP2zYMN2ETS1btswxYZPa51cHgOTkZOzevRv79+9HqVKlIEkSHBwc4O3trXS0XCIjIzF79mzd5aNvv/22aqdpzZ5vHwC2bduGvn37KpzohWJ/qFykKQyzLV26FBs3bkRGRgaeP3+OmjVrqno+30ePHuHJkycoU6YMHj9+jMTERKUjFUui3R0MeDFpTEhICI4ePaqbT0GNRJ6wydvbG1evXoWTkxO+/fZb3XSizs7OqizuJUuWYP369fD09MTIkSMxcOBA1Rb3y/u1u3btYnEXFZGmMMx2+PBhREREYP78+Rg2bJjqBka8auTIkejbty9Kly6NlJQUzJ8/X+lI+erYsWOOQ3MmJibIzMyEqakp9u3bp2Ayw65du4awsLAcdwdTo/T0dISFhSEkJASmpqZISUnBb7/9purLrEScsClb//790apVq1yPq/VIgZGREaysrKDRaGBmZqbqQaJqPYxf7Iv7wIEDuHHjBq5cuQKNRoO33noLGo1GlVMYZrOysoKpqSmePn2KGjVqIDU1VelIenXp0gVdunTBw4cPYWVlpdt7UaP9+/dDkiTMnj0bAwYMQMOGDXHhwgVs2LBB6WgGiXJ3sI4dO+Ljjz/GggULULNmTXz66aeqLm0AmDZtmm7CpoEDB+Lw4cO6CZvUasqUKbqP9+zZk+Nr/v7+qr0apXr16li4cCESExOxYsUKvP3220pHyldqaipiY2ORlZWF58+fIzY2VrcXruSNlIp9cYeEhODXX39FUlISevfujZs3b8LX11fpWHpVqlQJoaGhMDc3x8KFC5GSkqJ0JL2OHj2KNWvW5JjHV62DkLJH6N+6dQsNGzYE8GKu5Jevz1SrV+8OptVqlY6Up6FDh2LPnj24c+cO+vXrp/gtEAtCxAmbsm+hu3HjRrz33nt4//33ERUVhaioKIWT6Td79mxs3boVTZo0gbm5OebOnat0pHyVLFkSM2bMAACYmZnpPlZ8oKVUzA0YMEDKysqShgwZIkmSJDk7OyucyDCtVivduXNHSk5OltauXStFR0crHUmvHj16SEePHpViYmJ0/9Ru1KhR0uLFi6Xw8HBpwYIF0qRJk5SOZFB6erqUkpIiZWRkSOHh4VJ8fLzSkfT666+/pC+++EJq1qyZ9M0330iXL19WOlKxNGzYsByff/LJJwolKZjZs2fn+FyE3z21KfZ73NL/3u2r/UL/l929excHDhzQHSLft2+fKi/7yVa5cmW0bNlS6RiFsmDBAuzYsQMRERGoXbs2xo0bp3Qkg5ydndGiRQu4uLgIMa1ls2bN0KxZMzx58gS7du3Cl19+mevaf/rvnj17hj///BMNGjTA33//rdpTKCEhIfj++++RmJiIX375Rff4y1P4UsEU+8vB1q9fj7179+Lu3buoU6cOWrRoAQ8PD6Vj6eXq6oo2bdrkmA1pwIABCibSz8fHB6ampqqfGAQAoqKi0KBBgzzv+KTkFIYFkZWVhcOHD2Pbtm14/PgxnJyc0L17d1UP7hFNXFycblQ2AISFhaFHjx4KJjIsJiYGS5cuRUxMDGrVqgVfX1/Y2NgoHStfwcHBGDlypNIxhFbs97iHDBkCR0dHXLlyBba2tqhbt67SkQwqWbKkqvewX5U9I1ZCQoLCSQzL3jPJ6/I6tRe3kZER2rZtCwAIDQ3FunXrsG3bNvTp00e1b5RE4+XlheDgYJiYmGDmzJlITk5WfXHXrl0bY8eORXR0NGxtbVVd2sCLv8lLlizBgwcP0L59e9jb26NGjRpKxxJKsd3jXrhwYb5D+SdMmFDEaQome4BUUFAQ2rdvj3fffVf3PSg5grEwDh48iJCQEFXdAi8va9asQZ8+fVC2bFmloxTYN998g/DwcDRr1gwuLi5o2LAhsrKy4OzszEPQr8m5c+fg7++PlJQUuLu7o1+/fkpHMmjt2rUICwtDw4YN8ffff6Nbt26qPqro5eWFtm3bYvv27fjiiy+waNEi1c6podbLR4vtHrda77mtz8uj3V+eWEPxEYwGJCYmYuvWrdiyZQuqV68uxB87rVaLYcOGwdbWFv3790fz5s2VjmRQzZo1c90cxcjIKM+pUNXo999/V+088S+fOnF0dMSxY8dQqVIlHDlyRPVHYrKvmTcxMUFGRgYGDBig6uJOTExEv3798PPPP+P9999X9VUHar18tNgWt9pvaJCXdevWAXhxV6WYmBjUq1cPv/32G9q1a6dwsrydP38eISEhOH36NLp164ZKlSqpfk87m4eHBzw8PHDu3DmsXLkSM2bMyDFgRo3q1q2LhQsX5riu39/fX5if9Rs3bigdIV+vnjqxtbXVPab24pYkCSYmL/6UlyhRQpVza78qJiYGwIv7Mqj5pihqvXy02BZ39qxBN2/eREZGBho0aIALFy6gVKlSuoJUq0mTJsHR0VH3A7Jv3z5V3r82+5397t27YWpqKtQtEZ8/f44DBw5g586dkCQJXl5eSkcyaPbs2RgyZIhQt3B82SeffKJ0hHz5+/sDeDF978WLF9GqVSusX78eTk5OCiczrEmTJvDy8kKTJk1w6tQp1c9fP23aNEydOhUxMTHw8vLCzJkzlY5kkKWlJZYsWaI7HVGlShVF8xTbc9zZPv/8cyxbtgwmJibQarX4/PPPVb9X6Orqis2bN+s+d3NzU+WbjbNnzyI0NBR//fUXPvroI5w5cwYhISFKxyqQzp07o0uXLujXr58wA2Pc3d3x008/KR3DIFdX11zjS8qXLw8vLy/Y29srlKpghg0bBldXV3Tt2hW7d+/Gnj17sHz5cqVjGXTo0CFcu3YNtWvXVu0ROgBISUmBsbGxbi54UTx79gw7duzA1atXUbt2bQwaNEjRGSKL7R53tvj4eN3HWq0Wjx49UjBNwV2/fh22tra4efMmsrKylI6Tp0aNGqFRo0Z49uwZwsLCcPLkSbi4uKBXr14YMmSI0vH02rt3r+7wIqDuO7Bln3+1tLREcHBwjkGLajyMu2jRolyPxcXFwc/PT7WDkLKlpqaia9euAICePXuq/iYuwIsy/OuvvxAdHY379++jUaNGsLKyUjpWLuvXr8eqVatgYmKCGTNmqH5mOuD/Lx89ffo0atSooXuT/+effyr6u1fsi7tfv37o0aMH7OzsEB0dDU9PT6UjGTR16lSMGzcODx8+RMWKFVV/kxELCwu4uLjAxcUFly9fxtatW5WOZNCyZcuwYcMGIe7Alp3L0tISN27cyHGuWI3FnddhxCpVqiA9PV2BNIVTokQJHD16FI0aNUJUVJSq593PNnXqVHzwwQdwcnLCiRMn4OPjg+DgYKVj5bJnzx7s378fKSkp+PLLL4UobtVePqrQjG1FKjk5WTp79qz08OFDpaOQSvTt21dKS0uTZs6cKcXGxuaaNlLNrly5Il2/fl3pGAWWlJQkdezYUVqyZInSUQyKjY2VRo0aJXXt2lUaO3asdOPGDaUjGZQ9nXO2gQMHKpREPzc3N93HQ4cOVTBJ4a1evVpKTExUOoZOsd3jXrZsGUaPHo0JEybkOt+mxoFewIvrGwMCAvJ8J5fXTF/074l0B7ajR49i2rRp+PXXX7Ft2zb8+OOPsLa21h3lULsyZcpg165dKF26tNJRDKpRowaWLVum+/zBgwcKpimYtLQ0xMfHw8bGBgkJCao9tfYySbChVWq7fLTYDk67dOkS6tatixMnTuR4XKPR4IMPPlAoFanF9OnT0bhxY5w7dw5ly5bFoUOHsHv3bqVj5Wn48OH46quvULFiRXTs2BGrV69G5cqV4ebmlmMQo9rNmTNH9XfmW7p0KTZu3CjEKZRsR48eha+vLywtLZGSkgI/Pz84OjoqHSuXli1bwtHREZIk4fjx4zkyqnVn6lXZl49evHhR0ctHi+0e9zvvvINffvkFZcqUQYsWLQC8mJJz7ty5qi3ul++v+6rsy1VEkH20Q83mzJmD+/fvo2vXrtixYwcWL16sdKR8aTQaVKxYEbdu3UKJEiV0A2REOP/6ssGDBysdwaDDhw8jIiIC8+fPx7Bhw1Q9vuTy5cuwt7dHq1atEBcJRvEAAA8vSURBVB4ejkePHsHa2lrpWPl6+bapar73Ql7UdvlosS3uL774AsbGxoiPj0d0dDSqVq2KadOmYejQoUpHy9f58+fx/PlzODk54b333hPucFK2999/X+kIel26dAkHDhzA48ePUalSJXTt2hU1a9ZUOla+MjMzkZmZiUOHDulOozx58kS1h/dfnZxCo9HA2tpaiLtAiXQKZe7cubh//z4++OADtGnTBq1atVI6kl7NmjVTOsK/5uTkhC5dumDWrFmquHy02B4qd3Z2xvbt25Geno6+ffuiRIkS+Pbbb1X/x+PKlSv4+eefce7cOd1IUTX8oBTE1atXUaJECVWX4L59+/DDDz9gwIABKF++PO7evYutW7fCy8sLnTp1Ujpennbu3Illy5ZBq9VizZo1SE1NxRdffIGhQ4eqcnpZNze3XI89fvwYzs7OGD58uAKJCk6kUygAkJ6ejr///hsnTpzA6dOnAQBNmzbFmDFjFE5WvGRmZqrq8tFiW9xDhw7Vze/do0cPhISEqPLaRn0iIyOxbt063L9/X5XXk748aCo0NBQrV65U/aCpgQMHYuXKlbCwsNA9lpKSglGjRqlykptsKSkpsLCwgJGRER48eICEhATUq1dP6VgFlpWVBTc3N9VP0JOVlYV79+6hbNmy2LFjB1q2bKn6N/spKSk4duwYTp8+jX/++Qdly5YVZv56UQQEBKjq8lH1ThL7GpUvX16o0k5JScGOHTsQHByMhIQE1U67uHLlSmzZsgUlSpTADz/8gJUrV2L9+vUIDQ1VOlq+TExMcpQ2AJQuXVr154tLly6tm9O5YsWKQpW2VqvFyZMn8fz5c6Wj5MvV1RVnzpyBkZERqlSpgtKlS8PNzQ3ffvut0tHytXr1ari7u2Po0KE4e/Ys2rdvj1WrVrG0ZRAREYGIiAj07NkTe/fuzXHPdiUU23Pc0dHRmDhxIiRJ0n2cTa0jGPft24ewsDDcvXsXnTt3xuzZs1V9AwkRB03ld6tXES6hEVVaWhrWr1+P6dOnKx0lX48fP8bkyZPx6aef5jha9PTpUwVT6ffdd9+hTZs2GDFiBD744AMhbi4iKrWNfSi2xS3iCMbx48ejVq1aqFu3Lq5cuZJjpLMa32yINmgKQK43ccCLa0qz71akZvfv30elSpV0n1+7dk2I29daWFggICBA6Rh6VapUCYsXL4aXlxf++ecf+Pr6wsjIKN83emrw559/4uTJk4iIiMCiRYtgY2ODtm3bol27dnj77beVjlesVKpUCaGhoTA3N8fChQuRkpKiaJ5ie45bRK9ec/4yNY7IFG3QFCDeNgZeDFiMi4vDggULMGnSJAAvDj8vWrQIu3btUjhd8ZA9JiYzMxNz587F1atXERgYiHHjxunGyqhdREQEli9fjtOnT+PixYtKxylWsrKycP/+fZQpUwY7duyAo6Mj3nnnHcXysLjpPxF90JQITp48iW3btuHw4cO6+Z01Gg0aNWoEV1dXhdMVD6/egW/btm1YsWIFAODAgQNKxdIrKioKp06dwsmTJ3Ht2jXUrVsXjo6OaNWqFfe4XyM1Xj7K4qbXLvuOOvR6/fPPP3j33XeVjlEsRUZG5pqY6dy5c1iyZAlWrVqlUCr93N3d0bp1a7Rs2RL16tVT9WF9Uan18lEWN7123377re6QLr0+W7ZswU8//ZRjdHZ4eLiCiYiKN7VePlpsB6eR/J48eYIyZcrkepylLY//a+/+Y6qq/ziOP4Er5LQfSIpT01lBRI2CCogft4aLNAcXhaWrZbkJbUmr3KRo/dIamGkT5lga1JBahhWQspisTaw2LhRS1sycNQwtL0UXA5Tg3vv9w6938NW+Kr/OvZfX4697ued+9rp3Y+/dzznn/d65cyfbt29n+vTpRkcRmRA89fZRFW4ZtszMTEJCQkhOTiY5OZmoqCijI/m04ODgC866FpGx4am3j2qrXEakvb2dpqYmmpqaOHLkCPPnzycpKYmMjAyjo/mMN998E4ADBw4QGBg45HzmmjVrjIwm4tPOTTQbzOVyYbVa+eqrrwxKpcIto+SHH36gpaWFuro6ent7qaqqMjqSz/h/3+WSJUvGMYnIxOKpt4+qcMuw7d27l3379tHa2kp4eDhms5mkpCRDm+/7surq6iHPTSYTM2fO5M477zQokYgYQYVbhi0yMpKFCxeyevVqjx/E4Auys7M5c+aMe3pVX18fJpOJyMhInn/+eaPjicg40cVpMmwNDQ00NDRQVFREe3s7MTExmM1m4uPjCQwMNDqezxkYGKC8vBx/f3+cTifZ2dmUlZV5TUtfERkdE2I6mIyN6dOnk5WVRXFxMZWVlSQmJrJt2zaPbR3q7ex2OwMDA8DZIt7V1QWcncksIhOHtspl2Do7O90tFw8cOEBAQABxcXEkJiae14VKRm7Xrl2UlpYSFhbGzz//zKpVq7DZbJw+fZpnnnnG6HgiMk5UuGXYUlNTSUhIICEhgfj4+As2Y5HR9ddff3Hs2DHmzp1LcHAwDofD8GYQIjK+VLhFPFxJSQlPPPEEa9asOa8hhCeOexWRsaWL00Q8XEpKCuA9c+VFZGypcIt4uL///pvm5mZNfxIRQIVbRuDDDz/819c0J3r0fPDBB0Oe+/n50djYyD///ENzc7NBqUTEKCrcMmwdHR1GR5gQzvUqh7O3hK1bt47w8HAKCgoMTCUiRtHFaTJiJ06cOO9vs2bNMiCJb2toaKCgoIAVK1bw8MMPGx1HRAyiwi0jtmzZMvz8/HA6nbS3tzNv3rzztndl+Hp6eigsLOTo0aO8/vrrzJ071+hIImIgFW4ZVadOneKll15iy5YtRkfxGSkpKfT19WGxWDCZhp7d0lhPkYlH57hlVF155ZUcO3bM6Bg+5cknnzQ6goh4EBVuGbFzW+Uul4vOzs7zBs/LyGjmtogMpq1yGbHjx4+7HwcFBXHttdcamEZExLfpF7eM2MDAAHV1dfT39wNgs9lYv369walERHyTxnrKiD377LMAtLS00N7ejt1uNzjRxHDw4EGjI4iIAVS4ZcSuuOIKHn/8cUJDQ9mwYQN//PGH0ZEmhLq6OqMjiIgBVLhlxFwuFx0dHfT29tLb20tXV5fRkSaEtWvXGh1BRAygc9wyYrm5udTX15Oens6CBQvIyMgwOpJPyc/P/9fXCgsLxzGJiHgCXVUuI9Ld3U1AQACTJ082OorPSktL48yZM6SnpxMdHc3gf9nk5GQDk4mIEVS4Zdjee+893nnnHUwmEy+++KKKyBj66aef+PTTT/nuu++46667SE9PZ968eUbHEhEDqHDLsC1fvpwdO3bQ3d1NXl4epaWlRkeaEJqbm6moqOD333+nsrLS6DgiMs50jluGLTAwkMDAQKZNm+a+h1vGTnd3N/X19ezZs4fTp0+Tnp5udCQRMYAKt4wKbdyMnc8++4za2lpOnDhBamoq69atY86cOUbHEhGDaKtchi0hIYG7774bl8tFY2PjkB7lmzdvNjCZb4mIiOD6668nIiICAD8/P/dr+p5FJh4Vbhm2pqamf30tNjZ2HJP4Nn3PIjKYCreIiIgXUec0ERERL6LCLSIi4kVUuEUM0t7ezq233orFYsFisZCWlkZKSgrFxcXDXjM/P989Hz07O5uTJ0+OVlwAbrrpplFdbzCr1cojjzwyZuuL+ArdDiZioBkzZlBTU+N+fvLkSe6//34WL17MDTfccNnrWa1WVq9eDcDbb789ajlFxHOocIt4kI6ODlwuF1OmTMFqtbJ161YqKioAeO6554iNjSU2Npbc3FzCwsI4dOgQISEhFBUVUVlZic1mIycnh/fff5/MzEx27NhBU1MT+/btw263Y7PZWL58OcePH6exsZFrrrmG0tJSgoKCqK6upry8HKfTyS233MLLL79MUFDQJeXev38/xcXFDAwMMGfOHF599VVaWlrYtWsXb731FgAVFRW0tbWRn5/Pxo0baWpqwuFwsHTpUh577LEh67377rtUVVXh7+9PVFQU69evH9XvWcSbaatcxEA2mw2LxcLChQuJi4tjy5YtbN26lZkzZ/7f9/3444+sXLmSPXv2cNVVV7F7925ycnKYMWMG27dvJzg4eMjxBw8epKSkhLKyMgoLCzGbzezevRuAL774giNHjlBZWcnOnTupqakhJCSEsrKyS/oMnZ2dbN68mbKyMqqrq0lKSmLTpk2YzWa+//5795jX2tpa0tPT3W1aq6qq+Oijj/j888/5+uuv3es5HA62bdvGxx9/zCeffEJ/f/+ob/mLeDP94hYx0LmtcqfTyYYNGzh69CiJiYkXfV9ISAiRkZEAhIWFXXQGekxMDFOnTmXq1KkA7mY5s2fP5tSpU1itVtra2njwwQcB6O/vd69/Md9++y2//fYbK1asAMDpdHL11VczadIk7rvvPvbu3UtiYiJ2u52oqChKS0s5dOgQjY2NAPT29nL48GFuvPFGAAICAoiOjiYrK4sFCxawcuVKQkNDLymLyESgwi3iAfz9/cnLyyMjI4OysjKys7Px8/Mb0kp2cD/4wVvY/3vchUyaNGnIc5Np6L++w+Fg0aJFvPDCCwD09PTgcDguKbvD4SAmJsa9Jd7X10dPTw8AFouFoqIiurq6SEtLcx+/du1aUlNTgbO/2KdMmUJra6t7zZKSElpbW9m/fz+rVq1i06ZNajYj8l/aKhfxECaTiby8PEpKSujo6CA4OJhff/2Vvr4+7HY733zzzUXXCAgIuOSCO1hcXBz19fX8+eefuFwuXnnlFcrLyy/pvbfddhutra388ssvwNmiu3HjRgBuv/12bDYbNTU17qEo8fHxVFZW0t/fT09PDw899NCQot3Z2ckDDzxAeHg4Tz31FImJiRw+fPiyP5OIr9IvbhEPYjabiY6OpqioiNdee4177rmHxYsXM3v2bO64446Lvv/ee+8lJyfnskesRkREkJuby6OPPorT6eTmm28mJyfngsdGR0e7H8+aNYva2loKCgp4+umncTqdhIaG8sYbb7iPWbRoEV9++SXXXXcdcHYcbFtbG0uWLGFgYIClS5cSFxeH1WoFYNq0aSxbtoysrCwmT57M/PnzyczMvKzPI+LL1PJURETEi2irXERExIuocIuIiHgRFW4REREvosItIiLiRVS4RUREvIgKt4iIiBdR4RYREfEiKtwiIiJe5D9mOLTEkwZL0g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4583" name="Picture 7"/>
          <p:cNvPicPr>
            <a:picLocks noChangeAspect="1" noChangeArrowheads="1"/>
          </p:cNvPicPr>
          <p:nvPr/>
        </p:nvPicPr>
        <p:blipFill>
          <a:blip r:embed="rId4" cstate="print"/>
          <a:srcRect/>
          <a:stretch>
            <a:fillRect/>
          </a:stretch>
        </p:blipFill>
        <p:spPr bwMode="auto">
          <a:xfrm>
            <a:off x="1475656" y="1052736"/>
            <a:ext cx="5040560" cy="3312368"/>
          </a:xfrm>
          <a:prstGeom prst="rect">
            <a:avLst/>
          </a:prstGeom>
          <a:noFill/>
          <a:ln w="9525">
            <a:noFill/>
            <a:miter lim="800000"/>
            <a:headEnd/>
            <a:tailEnd/>
          </a:ln>
        </p:spPr>
      </p:pic>
      <p:pic>
        <p:nvPicPr>
          <p:cNvPr id="24578" name="Picture 2"/>
          <p:cNvPicPr>
            <a:picLocks noChangeAspect="1" noChangeArrowheads="1"/>
          </p:cNvPicPr>
          <p:nvPr/>
        </p:nvPicPr>
        <p:blipFill>
          <a:blip r:embed="rId5" cstate="print"/>
          <a:srcRect/>
          <a:stretch>
            <a:fillRect/>
          </a:stretch>
        </p:blipFill>
        <p:spPr bwMode="auto">
          <a:xfrm>
            <a:off x="611560" y="1052736"/>
            <a:ext cx="7814120" cy="3312368"/>
          </a:xfrm>
          <a:prstGeom prst="rect">
            <a:avLst/>
          </a:prstGeom>
          <a:noFill/>
          <a:ln w="9525">
            <a:noFill/>
            <a:miter lim="800000"/>
            <a:headEnd/>
            <a:tailEnd/>
          </a:ln>
        </p:spPr>
      </p:pic>
      <p:pic>
        <p:nvPicPr>
          <p:cNvPr id="15" name="~PP3733.WAV">
            <a:hlinkClick r:id="" action="ppaction://media"/>
          </p:cNvPr>
          <p:cNvPicPr>
            <a:picLocks noRot="1" noChangeAspect="1"/>
          </p:cNvPicPr>
          <p:nvPr>
            <a:wavAudioFile r:embed="rId2" name="~PP3733.WAV"/>
          </p:nvPr>
        </p:nvPicPr>
        <p:blipFill>
          <a:blip r:embed="rId6" cstate="print"/>
          <a:stretch>
            <a:fillRect/>
          </a:stretch>
        </p:blipFill>
        <p:spPr>
          <a:xfrm>
            <a:off x="8632825" y="6346825"/>
            <a:ext cx="304800" cy="304800"/>
          </a:xfrm>
          <a:prstGeom prst="rect">
            <a:avLst/>
          </a:prstGeom>
        </p:spPr>
      </p:pic>
    </p:spTree>
    <p:custDataLst>
      <p:tags r:id="rId1"/>
    </p:custDataLst>
  </p:cSld>
  <p:clrMapOvr>
    <a:masterClrMapping/>
  </p:clrMapOvr>
  <p:transition advTm="5137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nodeType="clickEffect">
                                  <p:stCondLst>
                                    <p:cond delay="0"/>
                                  </p:stCondLst>
                                  <p:childTnLst>
                                    <p:set>
                                      <p:cBhvr>
                                        <p:cTn id="10" dur="1" fill="hold">
                                          <p:stCondLst>
                                            <p:cond delay="0"/>
                                          </p:stCondLst>
                                        </p:cTn>
                                        <p:tgtEl>
                                          <p:spTgt spid="24578"/>
                                        </p:tgtEl>
                                        <p:attrNameLst>
                                          <p:attrName>style.visibility</p:attrName>
                                        </p:attrNameLst>
                                      </p:cBhvr>
                                      <p:to>
                                        <p:strVal val="visible"/>
                                      </p:to>
                                    </p:set>
                                    <p:animEffect transition="in" filter="checkerboard(across)">
                                      <p:cBhvr>
                                        <p:cTn id="11" dur="500"/>
                                        <p:tgtEl>
                                          <p:spTgt spid="2457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12" fill="hold" display="0">
                  <p:stCondLst>
                    <p:cond delay="indefinite"/>
                  </p:stCondLst>
                  <p:endCondLst>
                    <p:cond evt="onPrev" delay="0">
                      <p:tgtEl>
                        <p:sldTgt/>
                      </p:tgtEl>
                    </p:cond>
                    <p:cond evt="onStopAudio" delay="0">
                      <p:tgtEl>
                        <p:sldTgt/>
                      </p:tgtEl>
                    </p:cond>
                  </p:endCondLst>
                </p:cTn>
                <p:tgtEl>
                  <p:spTgt spid="1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00192" y="908720"/>
            <a:ext cx="2386608" cy="5112568"/>
          </a:xfrm>
        </p:spPr>
        <p:txBody>
          <a:bodyPr>
            <a:normAutofit fontScale="47500" lnSpcReduction="20000"/>
          </a:bodyPr>
          <a:lstStyle/>
          <a:p>
            <a:r>
              <a:rPr lang="en-US" dirty="0" smtClean="0"/>
              <a:t>Rating and </a:t>
            </a:r>
            <a:r>
              <a:rPr lang="en-US" dirty="0" err="1" smtClean="0"/>
              <a:t>metascore</a:t>
            </a:r>
            <a:r>
              <a:rPr lang="en-US" dirty="0" smtClean="0"/>
              <a:t> are highly correlated. So it means the users on IMDB and Critics on </a:t>
            </a:r>
            <a:r>
              <a:rPr lang="en-US" dirty="0" err="1" smtClean="0"/>
              <a:t>Metacritic</a:t>
            </a:r>
            <a:r>
              <a:rPr lang="en-US" dirty="0" smtClean="0"/>
              <a:t> have similar reviews for most of the movies.</a:t>
            </a:r>
          </a:p>
          <a:p>
            <a:endParaRPr lang="en-US" dirty="0" smtClean="0"/>
          </a:p>
          <a:p>
            <a:r>
              <a:rPr lang="en-US" dirty="0" smtClean="0"/>
              <a:t>It </a:t>
            </a:r>
            <a:r>
              <a:rPr lang="en-US" dirty="0" smtClean="0"/>
              <a:t>was observed that Revenue </a:t>
            </a:r>
            <a:r>
              <a:rPr lang="en-US" dirty="0" err="1" smtClean="0"/>
              <a:t>Metascore</a:t>
            </a:r>
            <a:r>
              <a:rPr lang="en-US" dirty="0" smtClean="0"/>
              <a:t>, Votes, all have a positive correlation with Rating. As the Rating increases, the Revenue, Runtime and Votes also increases</a:t>
            </a:r>
          </a:p>
          <a:p>
            <a:pPr>
              <a:buNone/>
            </a:pPr>
            <a:endParaRPr lang="en-US" dirty="0" smtClean="0"/>
          </a:p>
          <a:p>
            <a:r>
              <a:rPr lang="en-US" dirty="0" smtClean="0"/>
              <a:t>Majority of the films that have good rating (&gt;6) have a runtime between 80 - 120 minutes.</a:t>
            </a:r>
          </a:p>
          <a:p>
            <a:endParaRPr lang="en-US" dirty="0"/>
          </a:p>
        </p:txBody>
      </p:sp>
      <p:pic>
        <p:nvPicPr>
          <p:cNvPr id="25602" name="Picture 2"/>
          <p:cNvPicPr>
            <a:picLocks noChangeAspect="1" noChangeArrowheads="1"/>
          </p:cNvPicPr>
          <p:nvPr/>
        </p:nvPicPr>
        <p:blipFill>
          <a:blip r:embed="rId3" cstate="print"/>
          <a:srcRect/>
          <a:stretch>
            <a:fillRect/>
          </a:stretch>
        </p:blipFill>
        <p:spPr bwMode="auto">
          <a:xfrm>
            <a:off x="467545" y="911107"/>
            <a:ext cx="5904655" cy="5038173"/>
          </a:xfrm>
          <a:prstGeom prst="rect">
            <a:avLst/>
          </a:prstGeom>
          <a:noFill/>
          <a:ln w="9525">
            <a:noFill/>
            <a:miter lim="800000"/>
            <a:headEnd/>
            <a:tailEnd/>
          </a:ln>
        </p:spPr>
      </p:pic>
      <p:sp>
        <p:nvSpPr>
          <p:cNvPr id="5" name="Title 1"/>
          <p:cNvSpPr>
            <a:spLocks noGrp="1"/>
          </p:cNvSpPr>
          <p:nvPr>
            <p:ph type="title"/>
          </p:nvPr>
        </p:nvSpPr>
        <p:spPr>
          <a:xfrm>
            <a:off x="467544" y="404664"/>
            <a:ext cx="8183880" cy="504056"/>
          </a:xfrm>
        </p:spPr>
        <p:txBody>
          <a:bodyPr>
            <a:noAutofit/>
          </a:bodyPr>
          <a:lstStyle/>
          <a:p>
            <a:pPr algn="ctr"/>
            <a:r>
              <a:rPr lang="en-US" sz="2800" dirty="0" smtClean="0"/>
              <a:t>Correlation All Together</a:t>
            </a:r>
            <a:endParaRPr lang="en-US" sz="2800" dirty="0"/>
          </a:p>
        </p:txBody>
      </p:sp>
      <p:pic>
        <p:nvPicPr>
          <p:cNvPr id="20" name="~PP1797.WAV">
            <a:hlinkClick r:id="" action="ppaction://media"/>
          </p:cNvPr>
          <p:cNvPicPr>
            <a:picLocks noRot="1" noChangeAspect="1"/>
          </p:cNvPicPr>
          <p:nvPr>
            <a:wavAudioFile r:embed="rId1" name="~PP1797.WAV"/>
          </p:nvPr>
        </p:nvPicPr>
        <p:blipFill>
          <a:blip r:embed="rId4" cstate="print"/>
          <a:stretch>
            <a:fillRect/>
          </a:stretch>
        </p:blipFill>
        <p:spPr>
          <a:xfrm>
            <a:off x="8632825" y="6346825"/>
            <a:ext cx="304800" cy="304800"/>
          </a:xfrm>
          <a:prstGeom prst="rect">
            <a:avLst/>
          </a:prstGeom>
        </p:spPr>
      </p:pic>
    </p:spTree>
  </p:cSld>
  <p:clrMapOvr>
    <a:masterClrMapping/>
  </p:clrMapOvr>
  <p:transition advTm="4283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76672"/>
            <a:ext cx="8183880" cy="504056"/>
          </a:xfrm>
        </p:spPr>
        <p:txBody>
          <a:bodyPr>
            <a:normAutofit fontScale="90000"/>
          </a:bodyPr>
          <a:lstStyle/>
          <a:p>
            <a:pPr algn="ctr"/>
            <a:r>
              <a:rPr lang="en-US" dirty="0" smtClean="0"/>
              <a:t>INSIGHTS </a:t>
            </a:r>
            <a:endParaRPr lang="en-US" dirty="0"/>
          </a:p>
        </p:txBody>
      </p:sp>
      <p:sp>
        <p:nvSpPr>
          <p:cNvPr id="3" name="Content Placeholder 2"/>
          <p:cNvSpPr>
            <a:spLocks noGrp="1"/>
          </p:cNvSpPr>
          <p:nvPr>
            <p:ph idx="1"/>
          </p:nvPr>
        </p:nvSpPr>
        <p:spPr>
          <a:xfrm>
            <a:off x="539552" y="980728"/>
            <a:ext cx="8183880" cy="4187952"/>
          </a:xfrm>
        </p:spPr>
        <p:txBody>
          <a:bodyPr>
            <a:normAutofit fontScale="47500" lnSpcReduction="20000"/>
          </a:bodyPr>
          <a:lstStyle/>
          <a:p>
            <a:pPr lvl="0"/>
            <a:r>
              <a:rPr lang="en-US" dirty="0" smtClean="0"/>
              <a:t>The number of movies almost doubled from 2015 to 2016.</a:t>
            </a:r>
          </a:p>
          <a:p>
            <a:pPr lvl="0"/>
            <a:endParaRPr lang="en-US" sz="2400" dirty="0" smtClean="0"/>
          </a:p>
          <a:p>
            <a:pPr lvl="0"/>
            <a:r>
              <a:rPr lang="en-US" dirty="0" smtClean="0"/>
              <a:t>The movies are spread across 20 different Genres.</a:t>
            </a:r>
            <a:endParaRPr lang="en-US" sz="2400" dirty="0" smtClean="0"/>
          </a:p>
          <a:p>
            <a:pPr lvl="1"/>
            <a:r>
              <a:rPr lang="en-US" dirty="0" smtClean="0"/>
              <a:t>Adventure and Action movies are having a good market at the box office followed by Drama, Comedy and Sci-Fi movies.</a:t>
            </a:r>
            <a:endParaRPr lang="en-US" sz="2000" dirty="0" smtClean="0"/>
          </a:p>
          <a:p>
            <a:pPr lvl="1"/>
            <a:r>
              <a:rPr lang="en-US" dirty="0" smtClean="0"/>
              <a:t>Highest number of movies was made in the Drama . Also they are rated much higher compared to any other Genres. </a:t>
            </a:r>
            <a:endParaRPr lang="en-US" sz="2000" dirty="0" smtClean="0"/>
          </a:p>
          <a:p>
            <a:pPr lvl="1"/>
            <a:r>
              <a:rPr lang="en-US" dirty="0" smtClean="0"/>
              <a:t>Movies taken in Action genre were successful in all the three categories - rating, votes and revenue. </a:t>
            </a:r>
            <a:endParaRPr lang="en-US" sz="2000" dirty="0" smtClean="0"/>
          </a:p>
          <a:p>
            <a:pPr lvl="1"/>
            <a:r>
              <a:rPr lang="en-US" dirty="0" smtClean="0"/>
              <a:t>Movies having  combination of 3 genres have performed better with good </a:t>
            </a:r>
            <a:r>
              <a:rPr lang="en-US" dirty="0" err="1" smtClean="0"/>
              <a:t>Metascore</a:t>
            </a:r>
            <a:r>
              <a:rPr lang="en-US" dirty="0" smtClean="0"/>
              <a:t> and larger count of votes as well</a:t>
            </a:r>
            <a:endParaRPr lang="en-US" sz="2000" dirty="0" smtClean="0"/>
          </a:p>
          <a:p>
            <a:endParaRPr lang="en-US" sz="2400" dirty="0" smtClean="0"/>
          </a:p>
          <a:p>
            <a:pPr lvl="0"/>
            <a:r>
              <a:rPr lang="en-US" dirty="0" smtClean="0"/>
              <a:t>Rating and </a:t>
            </a:r>
            <a:r>
              <a:rPr lang="en-US" dirty="0" err="1" smtClean="0"/>
              <a:t>Metascore</a:t>
            </a:r>
            <a:r>
              <a:rPr lang="en-US" dirty="0" smtClean="0"/>
              <a:t> are highly correlated whereas Revenue and Rating have low correlation</a:t>
            </a:r>
          </a:p>
          <a:p>
            <a:pPr lvl="0"/>
            <a:endParaRPr lang="en-US" dirty="0" smtClean="0"/>
          </a:p>
          <a:p>
            <a:pPr lvl="0"/>
            <a:r>
              <a:rPr lang="en-US" dirty="0" smtClean="0"/>
              <a:t>Long Movie Runtimes gets higher Revenue also they are more popular.</a:t>
            </a:r>
          </a:p>
          <a:p>
            <a:pPr lvl="0"/>
            <a:endParaRPr lang="en-US" dirty="0" smtClean="0"/>
          </a:p>
          <a:p>
            <a:pPr lvl="0"/>
            <a:r>
              <a:rPr lang="en-US" dirty="0" smtClean="0"/>
              <a:t>High revenue collection movies have high ratings but the vice-versa is not true. That is highly rated or critic acclaimed movies failed to collect money.</a:t>
            </a:r>
          </a:p>
          <a:p>
            <a:pPr lvl="1"/>
            <a:endParaRPr lang="en-US" sz="2000" dirty="0" smtClean="0"/>
          </a:p>
          <a:p>
            <a:pPr lvl="0"/>
            <a:r>
              <a:rPr lang="en-US" dirty="0" smtClean="0"/>
              <a:t>The person to direct more number of movies in this period is "Ridley Scott" but the one to understand the pulse of the audience is " Christopher Nolan " and with highest collection taken by “James Cameron”.</a:t>
            </a:r>
          </a:p>
          <a:p>
            <a:pPr lvl="0"/>
            <a:endParaRPr lang="en-US" dirty="0" smtClean="0"/>
          </a:p>
          <a:p>
            <a:endParaRPr lang="en-US" dirty="0"/>
          </a:p>
        </p:txBody>
      </p:sp>
      <p:pic>
        <p:nvPicPr>
          <p:cNvPr id="17" name="~PP1846.WAV">
            <a:hlinkClick r:id="" action="ppaction://media"/>
          </p:cNvPr>
          <p:cNvPicPr>
            <a:picLocks noRot="1" noChangeAspect="1"/>
          </p:cNvPicPr>
          <p:nvPr>
            <a:wavAudioFile r:embed="rId1" name="~PP1846.WAV"/>
          </p:nvPr>
        </p:nvPicPr>
        <p:blipFill>
          <a:blip r:embed="rId3" cstate="print"/>
          <a:stretch>
            <a:fillRect/>
          </a:stretch>
        </p:blipFill>
        <p:spPr>
          <a:xfrm>
            <a:off x="8632825" y="6346825"/>
            <a:ext cx="304800" cy="304800"/>
          </a:xfrm>
          <a:prstGeom prst="rect">
            <a:avLst/>
          </a:prstGeom>
        </p:spPr>
      </p:pic>
    </p:spTree>
  </p:cSld>
  <p:clrMapOvr>
    <a:masterClrMapping/>
  </p:clrMapOvr>
  <p:transition advTm="7813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7"/>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6"/>
</p:tagLst>
</file>

<file path=ppt/tags/tag2.xml><?xml version="1.0" encoding="utf-8"?>
<p:tagLst xmlns:a="http://schemas.openxmlformats.org/drawingml/2006/main" xmlns:r="http://schemas.openxmlformats.org/officeDocument/2006/relationships" xmlns:p="http://schemas.openxmlformats.org/presentationml/2006/main">
  <p:tag name="TIMING" val="|14.3"/>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spect">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35000"/>
                <a:satMod val="150000"/>
              </a:schemeClr>
            </a:gs>
            <a:gs pos="45000">
              <a:schemeClr val="phClr">
                <a:shade val="68000"/>
                <a:satMod val="155000"/>
              </a:schemeClr>
            </a:gs>
            <a:gs pos="100000">
              <a:schemeClr val="phClr">
                <a:tint val="70000"/>
                <a:satMod val="175000"/>
              </a:schemeClr>
            </a:gs>
          </a:gsLst>
          <a:lin ang="16200000" scaled="0"/>
        </a:gradFill>
        <a:blipFill>
          <a:blip xmlns:r="http://schemas.openxmlformats.org/officeDocument/2006/relationships" r:embed="rId1">
            <a:duotone>
              <a:schemeClr val="phClr">
                <a:shade val="800"/>
                <a:satMod val="150000"/>
              </a:schemeClr>
              <a:schemeClr val="phClr">
                <a:tint val="80000"/>
                <a:satMod val="150000"/>
              </a:schemeClr>
            </a:duotone>
          </a:blip>
          <a:tile tx="0" ty="0" sx="75000" sy="7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Aspect</Template>
  <TotalTime>683</TotalTime>
  <Words>1075</Words>
  <Application>Microsoft Office PowerPoint</Application>
  <PresentationFormat>On-screen Show (4:3)</PresentationFormat>
  <Paragraphs>100</Paragraphs>
  <Slides>11</Slides>
  <Notes>0</Notes>
  <HiddenSlides>0</HiddenSlides>
  <MMClips>11</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Aspect</vt:lpstr>
      <vt:lpstr>Vision  Productions</vt:lpstr>
      <vt:lpstr>Problem Statement</vt:lpstr>
      <vt:lpstr>  Year wise Trend of Movies</vt:lpstr>
      <vt:lpstr>Does Movie's Genre impacts? </vt:lpstr>
      <vt:lpstr>Does Movie's Genre impacts? </vt:lpstr>
      <vt:lpstr>Slide 6</vt:lpstr>
      <vt:lpstr>Who were the best directors?</vt:lpstr>
      <vt:lpstr>Correlation All Together</vt:lpstr>
      <vt:lpstr>INSIGHTS </vt:lpstr>
      <vt:lpstr>CONCLUSIONS!</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get_s</dc:creator>
  <cp:lastModifiedBy>get_s</cp:lastModifiedBy>
  <cp:revision>81</cp:revision>
  <dcterms:created xsi:type="dcterms:W3CDTF">2019-09-17T18:01:58Z</dcterms:created>
  <dcterms:modified xsi:type="dcterms:W3CDTF">2019-09-19T20:59:56Z</dcterms:modified>
</cp:coreProperties>
</file>